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25" r:id="rId2"/>
    <p:sldId id="258" r:id="rId3"/>
    <p:sldId id="259" r:id="rId4"/>
    <p:sldId id="327" r:id="rId5"/>
    <p:sldId id="382"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00" r:id="rId24"/>
    <p:sldId id="401" r:id="rId25"/>
    <p:sldId id="422" r:id="rId26"/>
    <p:sldId id="402" r:id="rId27"/>
    <p:sldId id="403" r:id="rId28"/>
    <p:sldId id="404" r:id="rId29"/>
    <p:sldId id="405" r:id="rId30"/>
    <p:sldId id="406" r:id="rId31"/>
    <p:sldId id="407" r:id="rId32"/>
    <p:sldId id="408" r:id="rId33"/>
    <p:sldId id="409" r:id="rId34"/>
    <p:sldId id="410" r:id="rId35"/>
    <p:sldId id="411" r:id="rId36"/>
    <p:sldId id="412" r:id="rId37"/>
    <p:sldId id="413" r:id="rId38"/>
    <p:sldId id="414" r:id="rId39"/>
    <p:sldId id="415" r:id="rId40"/>
    <p:sldId id="416" r:id="rId41"/>
    <p:sldId id="417" r:id="rId42"/>
    <p:sldId id="418" r:id="rId43"/>
    <p:sldId id="419" r:id="rId44"/>
    <p:sldId id="420" r:id="rId45"/>
    <p:sldId id="421" r:id="rId46"/>
    <p:sldId id="356" r:id="rId47"/>
    <p:sldId id="32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88"/>
    <p:restoredTop sz="94820"/>
  </p:normalViewPr>
  <p:slideViewPr>
    <p:cSldViewPr snapToGrid="0" snapToObjects="1">
      <p:cViewPr varScale="1">
        <p:scale>
          <a:sx n="78" d="100"/>
          <a:sy n="78" d="100"/>
        </p:scale>
        <p:origin x="12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A0CE9-3D6F-4845-A8FE-9893210F85CE}" type="datetimeFigureOut">
              <a:rPr lang="en-US" smtClean="0"/>
              <a:t>11/25/2021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D8539-40C8-394B-BCC6-C7735988C8FF}" type="slidenum">
              <a:rPr lang="en-US" smtClean="0"/>
              <a:t>‹#›</a:t>
            </a:fld>
            <a:endParaRPr lang="en-US"/>
          </a:p>
        </p:txBody>
      </p:sp>
    </p:spTree>
    <p:extLst>
      <p:ext uri="{BB962C8B-B14F-4D97-AF65-F5344CB8AC3E}">
        <p14:creationId xmlns:p14="http://schemas.microsoft.com/office/powerpoint/2010/main" val="242771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F8A3C4B3-3341-3143-B5F2-6CB8ABEB3A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AE6C5F36-4F7E-2E40-9637-C9517842EC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62D4654-AC2C-774A-A0F2-BE1D1995AE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4100F47-DCD6-BB45-9A73-C162996DC24B}" type="slidenum">
              <a:rPr lang="en-US" altLang="en-US" sz="1200">
                <a:latin typeface="Calibri" panose="020F0502020204030204" pitchFamily="34" charset="0"/>
              </a:rPr>
              <a:pPr eaLnBrk="1" hangingPunct="1"/>
              <a:t>2</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DA208713-C51D-884E-8319-12C9B169EB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3736C4FB-B0A7-A84B-8FAA-48482C9B26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36175B67-F265-A54B-B672-E5494211FA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6FF0F9-96B8-0045-845B-003C63A05A91}"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541B-E1EC-3A4C-A430-09843BFF019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8AB39B-216A-744D-B30B-EF5BDE359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87E5F26-E604-244C-9EDA-6E1ADFE8DF2C}"/>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854EB742-982F-7148-9A08-B49ED0576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289FC-6C2B-CD44-A17E-08BEF9687866}"/>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93311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CAB0-BCBD-BF49-8C82-6743C81F58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03E35D-2CA4-4543-9EAB-7631A748CA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663C22-7F80-5B44-AC76-4A27DB1EBBFE}"/>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56381D97-EAED-7C49-AAEB-689DD13FC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625F6-8CAD-1D41-B3BD-5AB1A900E66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64780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4C19A2-EC57-F34E-B76A-809BF843D0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C79ACA9-DFD3-134F-9A9E-4143193F77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A1DFD7-C436-E74B-874F-912AB2749BA8}"/>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8BCF352C-7484-3245-9B4D-06C5F5C2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C3D3A-A24E-7240-8064-B42E859CDA5A}"/>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14060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5542-B766-3D46-A8B9-04D29BE9CF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7B6A39-5C29-B94E-A7DA-E4AE520CE5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2F3D0C-BFFD-DD46-9B8C-A8156738C21A}"/>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142B55CC-552A-C64B-B95C-687F1374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99628-028E-BE4A-9F32-A50030A34F99}"/>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90620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2670-4290-9143-B444-F89886B512C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CF29CD-4E09-8047-B411-FA4B396B8D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67909D-05FF-0944-8CF4-3046D4AE6857}"/>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EE16B4A6-C4B6-8748-942D-80120B9B2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0E3B-1AE1-CC46-95F6-BE0DAD584E7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0327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D35A-437A-324B-BB89-A179D75769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023E49-8277-5C4D-97E2-A9EA262BF3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1446A4-E43A-6649-A970-674730F72A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BF0FD81-791C-754B-B745-05A6576051F9}"/>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6" name="Footer Placeholder 5">
            <a:extLst>
              <a:ext uri="{FF2B5EF4-FFF2-40B4-BE49-F238E27FC236}">
                <a16:creationId xmlns:a16="http://schemas.microsoft.com/office/drawing/2014/main" id="{B9C1D3F4-E568-1045-812D-C23BF1A26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77E88-6E96-784C-A59A-DE3E6130393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89557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6E3A3-7230-E043-919F-0A638BB741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19439C-DB07-174F-B86A-66DB996A8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D2F3B6-1523-A745-96F8-52843DF77F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0618346-4629-3146-AD19-2CC2EF0E3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A934CE-10C8-8448-8C73-201324412B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F656A2-2C4C-0247-B09E-F042CFA204BE}"/>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8" name="Footer Placeholder 7">
            <a:extLst>
              <a:ext uri="{FF2B5EF4-FFF2-40B4-BE49-F238E27FC236}">
                <a16:creationId xmlns:a16="http://schemas.microsoft.com/office/drawing/2014/main" id="{6D81D2D5-EEB4-AC44-8738-82E854145A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AAAEB8-D632-DF45-A1DE-596FE90CE083}"/>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336075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BC4F-EEA6-D540-97C1-DE3F614478F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3F7E3D-38E6-FC4E-B449-8D026A2746A2}"/>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4" name="Footer Placeholder 3">
            <a:extLst>
              <a:ext uri="{FF2B5EF4-FFF2-40B4-BE49-F238E27FC236}">
                <a16:creationId xmlns:a16="http://schemas.microsoft.com/office/drawing/2014/main" id="{2F246FF1-95C5-4940-8AF2-8233FDA6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CC9B2-2E00-8D44-9DCB-F5DD2FDCB6AE}"/>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96020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75A93-367B-944A-B7A6-AB1DFC225F3B}"/>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3" name="Footer Placeholder 2">
            <a:extLst>
              <a:ext uri="{FF2B5EF4-FFF2-40B4-BE49-F238E27FC236}">
                <a16:creationId xmlns:a16="http://schemas.microsoft.com/office/drawing/2014/main" id="{03D0877D-EEE8-384F-B4B2-A8841C7947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51597F-AD72-3F40-BB1E-9DA953F91FE2}"/>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30187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6471-B162-0440-8E78-F67609D813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005B93F-2E90-1543-A612-EFDDE4848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A20679E-523A-3044-96AB-1301B995C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4719C9-A325-0246-86A4-0929E9C8C999}"/>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6" name="Footer Placeholder 5">
            <a:extLst>
              <a:ext uri="{FF2B5EF4-FFF2-40B4-BE49-F238E27FC236}">
                <a16:creationId xmlns:a16="http://schemas.microsoft.com/office/drawing/2014/main" id="{828F5253-707C-7B48-A5F0-4DE8A1EA03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F855F-271D-EE45-BED1-4C3C248BE6DD}"/>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276118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D08-8D0C-5743-9830-BB89122659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5958ED-0D64-FB42-9D2A-3E4EE0B67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DB26D9-C942-AE4F-8CCA-722FB5391C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1B7A77-78C5-FA45-BE23-27264EEB9AEE}"/>
              </a:ext>
            </a:extLst>
          </p:cNvPr>
          <p:cNvSpPr>
            <a:spLocks noGrp="1"/>
          </p:cNvSpPr>
          <p:nvPr>
            <p:ph type="dt" sz="half" idx="10"/>
          </p:nvPr>
        </p:nvSpPr>
        <p:spPr/>
        <p:txBody>
          <a:bodyPr/>
          <a:lstStyle/>
          <a:p>
            <a:fld id="{16795BFA-7431-1E4B-9851-61D56DC22DDB}" type="datetimeFigureOut">
              <a:rPr lang="en-US" smtClean="0"/>
              <a:t>11/25/2021</a:t>
            </a:fld>
            <a:endParaRPr lang="en-US"/>
          </a:p>
        </p:txBody>
      </p:sp>
      <p:sp>
        <p:nvSpPr>
          <p:cNvPr id="6" name="Footer Placeholder 5">
            <a:extLst>
              <a:ext uri="{FF2B5EF4-FFF2-40B4-BE49-F238E27FC236}">
                <a16:creationId xmlns:a16="http://schemas.microsoft.com/office/drawing/2014/main" id="{52566EBB-FC43-884E-8220-2A4A21799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953B5-EB1E-ED48-ACA8-8AFF185ED25C}"/>
              </a:ext>
            </a:extLst>
          </p:cNvPr>
          <p:cNvSpPr>
            <a:spLocks noGrp="1"/>
          </p:cNvSpPr>
          <p:nvPr>
            <p:ph type="sldNum" sz="quarter" idx="12"/>
          </p:nvPr>
        </p:nvSpPr>
        <p:spPr/>
        <p:txBody>
          <a:bodyPr/>
          <a:lstStyle/>
          <a:p>
            <a:fld id="{C99906B2-A624-CD40-B1FE-D2AA5ECFD535}" type="slidenum">
              <a:rPr lang="en-US" smtClean="0"/>
              <a:t>‹#›</a:t>
            </a:fld>
            <a:endParaRPr lang="en-US"/>
          </a:p>
        </p:txBody>
      </p:sp>
    </p:spTree>
    <p:extLst>
      <p:ext uri="{BB962C8B-B14F-4D97-AF65-F5344CB8AC3E}">
        <p14:creationId xmlns:p14="http://schemas.microsoft.com/office/powerpoint/2010/main" val="1492656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CA6BE0-3C66-304B-8D6D-362A0C6F0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92D6D0-F73A-1C40-AB40-CEA1F149D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23739F-9B6C-6A43-830F-863C2C877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95BFA-7431-1E4B-9851-61D56DC22DDB}" type="datetimeFigureOut">
              <a:rPr lang="en-US" smtClean="0"/>
              <a:t>11/25/2021</a:t>
            </a:fld>
            <a:endParaRPr lang="en-US"/>
          </a:p>
        </p:txBody>
      </p:sp>
      <p:sp>
        <p:nvSpPr>
          <p:cNvPr id="5" name="Footer Placeholder 4">
            <a:extLst>
              <a:ext uri="{FF2B5EF4-FFF2-40B4-BE49-F238E27FC236}">
                <a16:creationId xmlns:a16="http://schemas.microsoft.com/office/drawing/2014/main" id="{7916A62E-67F5-DB4C-B77B-742DBCD71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CD8DC-08A1-D44B-A811-F4E8CB1D62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906B2-A624-CD40-B1FE-D2AA5ECFD535}" type="slidenum">
              <a:rPr lang="en-US" smtClean="0"/>
              <a:t>‹#›</a:t>
            </a:fld>
            <a:endParaRPr lang="en-US"/>
          </a:p>
        </p:txBody>
      </p:sp>
    </p:spTree>
    <p:extLst>
      <p:ext uri="{BB962C8B-B14F-4D97-AF65-F5344CB8AC3E}">
        <p14:creationId xmlns:p14="http://schemas.microsoft.com/office/powerpoint/2010/main" val="304165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hyperlink" Target="https://www.apache.org/licenses/LICENSE-2.0" TargetMode="Externa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hyperlink" Target="https://cyberbotics.com/doc/guide/installation-procedure?tab-language=python" TargetMode="External"/><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hyperlink" Target="https://cyberbotics.com/doc/guide/webots-license-agreement?tab-language=python" TargetMode="External"/><Relationship Id="rId4" Type="http://schemas.openxmlformats.org/officeDocument/2006/relationships/hyperlink" Target="https://www.apache.org/licenses/LICENSE-2.0"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70.png"/><Relationship Id="rId2" Type="http://schemas.openxmlformats.org/officeDocument/2006/relationships/hyperlink" Target="https://cyberbotics.com/doc/reference/solid?tab-language=python"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cyberbotics.com/doc/guide/starting-webo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cyberbotics.com/doc/reference/led" TargetMode="Externa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hyperlink" Target="https://cyberbotics.com/doc/reference/camera" TargetMode="External"/><Relationship Id="rId4" Type="http://schemas.openxmlformats.org/officeDocument/2006/relationships/hyperlink" Target="https://cyberbotics.com/doc/reference/distancesenso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cyberbotics.com/doc/reference/solid?tab-language=python" TargetMode="External"/><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hyperlink" Target="https://cyberbotics.com/doc/reference/shape?tab-language=python"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cyberbotics.com/doc/guide/the-3d-window?tab-language=python#applying-a-force-to-a-solid-object-with-physics" TargetMode="External"/><Relationship Id="rId3" Type="http://schemas.openxmlformats.org/officeDocument/2006/relationships/hyperlink" Target="https://cyberbotics.com/doc/reference/solid?tab-language=python" TargetMode="External"/><Relationship Id="rId7" Type="http://schemas.openxmlformats.org/officeDocument/2006/relationships/image" Target="../media/image7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hyperlink" Target="https://cyberbotics.com/doc/reference/physics?tab-language=python" TargetMode="External"/><Relationship Id="rId5" Type="http://schemas.openxmlformats.org/officeDocument/2006/relationships/hyperlink" Target="https://cyberbotics.com/doc/reference/sphere?tab-language=python" TargetMode="External"/><Relationship Id="rId10" Type="http://schemas.openxmlformats.org/officeDocument/2006/relationships/image" Target="../media/image79.png"/><Relationship Id="rId4" Type="http://schemas.openxmlformats.org/officeDocument/2006/relationships/hyperlink" Target="https://cyberbotics.com/doc/reference/shape?tab-language=python" TargetMode="External"/><Relationship Id="rId9"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95.gif"/></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yellow, indoor, transport, orange&#10;&#10;Description automatically generated">
            <a:extLst>
              <a:ext uri="{FF2B5EF4-FFF2-40B4-BE49-F238E27FC236}">
                <a16:creationId xmlns:a16="http://schemas.microsoft.com/office/drawing/2014/main" id="{8922E7BF-2BF7-BC44-9E00-29233E1A292F}"/>
              </a:ext>
            </a:extLst>
          </p:cNvPr>
          <p:cNvPicPr>
            <a:picLocks noChangeAspect="1"/>
          </p:cNvPicPr>
          <p:nvPr/>
        </p:nvPicPr>
        <p:blipFill>
          <a:blip r:embed="rId2"/>
          <a:stretch>
            <a:fillRect/>
          </a:stretch>
        </p:blipFill>
        <p:spPr>
          <a:xfrm>
            <a:off x="-1524" y="4545"/>
            <a:ext cx="12192000" cy="6858000"/>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3A770D6E-2F91-944A-AB59-51197004EB0B}"/>
              </a:ext>
            </a:extLst>
          </p:cNvPr>
          <p:cNvSpPr/>
          <p:nvPr/>
        </p:nvSpPr>
        <p:spPr>
          <a:xfrm>
            <a:off x="0" y="9838"/>
            <a:ext cx="5093828" cy="685671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sz="2400" dirty="0"/>
              <a:t>WEEK-8 + WEEK-9</a:t>
            </a:r>
          </a:p>
        </p:txBody>
      </p:sp>
      <p:sp>
        <p:nvSpPr>
          <p:cNvPr id="7" name="TextBox 6">
            <a:extLst>
              <a:ext uri="{FF2B5EF4-FFF2-40B4-BE49-F238E27FC236}">
                <a16:creationId xmlns:a16="http://schemas.microsoft.com/office/drawing/2014/main" id="{19ED31A4-4CD4-7E4F-9A70-74737FF570A8}"/>
              </a:ext>
            </a:extLst>
          </p:cNvPr>
          <p:cNvSpPr txBox="1"/>
          <p:nvPr/>
        </p:nvSpPr>
        <p:spPr>
          <a:xfrm>
            <a:off x="587060" y="4489534"/>
            <a:ext cx="3840480" cy="615553"/>
          </a:xfrm>
          <a:prstGeom prst="rect">
            <a:avLst/>
          </a:prstGeom>
          <a:noFill/>
        </p:spPr>
        <p:txBody>
          <a:bodyPr wrap="square" lIns="36000" tIns="0" rIns="36000" bIns="0" rtlCol="0" anchor="ctr">
            <a:spAutoFit/>
          </a:bodyPr>
          <a:lstStyle/>
          <a:p>
            <a:pPr algn="ctr"/>
            <a:r>
              <a:rPr lang="en-US" altLang="ko-KR" sz="2000" dirty="0">
                <a:solidFill>
                  <a:schemeClr val="bg1"/>
                </a:solidFill>
              </a:rPr>
              <a:t>Dr. Ammar Al Mhdawi</a:t>
            </a:r>
          </a:p>
          <a:p>
            <a:pPr algn="ctr"/>
            <a:r>
              <a:rPr lang="en-US" altLang="ko-KR" sz="2000" dirty="0">
                <a:solidFill>
                  <a:schemeClr val="bg1"/>
                </a:solidFill>
              </a:rPr>
              <a:t>Ammar.Al-Mhdawi@edgehill.ac.uk</a:t>
            </a:r>
          </a:p>
        </p:txBody>
      </p:sp>
      <p:sp>
        <p:nvSpPr>
          <p:cNvPr id="9" name="TextBox 8">
            <a:extLst>
              <a:ext uri="{FF2B5EF4-FFF2-40B4-BE49-F238E27FC236}">
                <a16:creationId xmlns:a16="http://schemas.microsoft.com/office/drawing/2014/main" id="{6717BC03-BDC0-FE4E-BB02-2932141C44E5}"/>
              </a:ext>
            </a:extLst>
          </p:cNvPr>
          <p:cNvSpPr txBox="1"/>
          <p:nvPr/>
        </p:nvSpPr>
        <p:spPr>
          <a:xfrm>
            <a:off x="79228" y="2409131"/>
            <a:ext cx="5014600" cy="1015663"/>
          </a:xfrm>
          <a:prstGeom prst="rect">
            <a:avLst/>
          </a:prstGeom>
          <a:noFill/>
        </p:spPr>
        <p:txBody>
          <a:bodyPr wrap="square" rtlCol="0" anchor="ctr">
            <a:spAutoFit/>
          </a:bodyPr>
          <a:lstStyle/>
          <a:p>
            <a:pPr algn="ctr"/>
            <a:r>
              <a:rPr lang="en-US" altLang="ko-KR" sz="3000" b="1" dirty="0">
                <a:solidFill>
                  <a:schemeClr val="bg1"/>
                </a:solidFill>
                <a:cs typeface="Arial" pitchFamily="34" charset="0"/>
              </a:rPr>
              <a:t>Advanced Robotics and AI CIS3137</a:t>
            </a:r>
          </a:p>
        </p:txBody>
      </p:sp>
      <p:grpSp>
        <p:nvGrpSpPr>
          <p:cNvPr id="15" name="Group 14">
            <a:extLst>
              <a:ext uri="{FF2B5EF4-FFF2-40B4-BE49-F238E27FC236}">
                <a16:creationId xmlns:a16="http://schemas.microsoft.com/office/drawing/2014/main" id="{1B3E8A95-C010-274A-869F-E04C1167A4E1}"/>
              </a:ext>
            </a:extLst>
          </p:cNvPr>
          <p:cNvGrpSpPr/>
          <p:nvPr/>
        </p:nvGrpSpPr>
        <p:grpSpPr>
          <a:xfrm>
            <a:off x="79228" y="20951"/>
            <a:ext cx="3123932" cy="1015663"/>
            <a:chOff x="79228" y="20951"/>
            <a:chExt cx="3123932" cy="1015663"/>
          </a:xfrm>
        </p:grpSpPr>
        <p:pic>
          <p:nvPicPr>
            <p:cNvPr id="13" name="Picture 12" descr="A group of colorful unicorns&#10;&#10;Description automatically generated with low confidence">
              <a:extLst>
                <a:ext uri="{FF2B5EF4-FFF2-40B4-BE49-F238E27FC236}">
                  <a16:creationId xmlns:a16="http://schemas.microsoft.com/office/drawing/2014/main" id="{4638CF23-75B6-9847-9B48-6696261FCF4A}"/>
                </a:ext>
              </a:extLst>
            </p:cNvPr>
            <p:cNvPicPr>
              <a:picLocks noChangeAspect="1"/>
            </p:cNvPicPr>
            <p:nvPr/>
          </p:nvPicPr>
          <p:blipFill>
            <a:blip r:embed="rId3"/>
            <a:stretch>
              <a:fillRect/>
            </a:stretch>
          </p:blipFill>
          <p:spPr>
            <a:xfrm>
              <a:off x="79228" y="20951"/>
              <a:ext cx="1015663" cy="1015663"/>
            </a:xfrm>
            <a:prstGeom prst="rect">
              <a:avLst/>
            </a:prstGeom>
          </p:spPr>
        </p:pic>
        <p:sp>
          <p:nvSpPr>
            <p:cNvPr id="14" name="TextBox 13">
              <a:extLst>
                <a:ext uri="{FF2B5EF4-FFF2-40B4-BE49-F238E27FC236}">
                  <a16:creationId xmlns:a16="http://schemas.microsoft.com/office/drawing/2014/main" id="{0E7D6480-6280-C44A-A9E3-062F72940E8D}"/>
                </a:ext>
              </a:extLst>
            </p:cNvPr>
            <p:cNvSpPr txBox="1"/>
            <p:nvPr/>
          </p:nvSpPr>
          <p:spPr>
            <a:xfrm>
              <a:off x="1094891" y="403687"/>
              <a:ext cx="2108269" cy="369332"/>
            </a:xfrm>
            <a:prstGeom prst="rect">
              <a:avLst/>
            </a:prstGeom>
            <a:noFill/>
          </p:spPr>
          <p:txBody>
            <a:bodyPr wrap="non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rPr>
                <a:t>Edge Hill University</a:t>
              </a:r>
            </a:p>
          </p:txBody>
        </p:sp>
      </p:grpSp>
    </p:spTree>
    <p:extLst>
      <p:ext uri="{BB962C8B-B14F-4D97-AF65-F5344CB8AC3E}">
        <p14:creationId xmlns:p14="http://schemas.microsoft.com/office/powerpoint/2010/main" val="3854906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Assignment Operators</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409104" cy="369332"/>
          </a:xfrm>
          <a:prstGeom prst="rect">
            <a:avLst/>
          </a:prstGeom>
          <a:noFill/>
        </p:spPr>
        <p:txBody>
          <a:bodyPr wrap="none" rtlCol="0">
            <a:spAutoFit/>
          </a:bodyPr>
          <a:lstStyle/>
          <a:p>
            <a:pPr marL="285750" indent="-285750">
              <a:buFont typeface="Wingdings" pitchFamily="2" charset="2"/>
              <a:buChar char="q"/>
            </a:pPr>
            <a:r>
              <a:rPr lang="en-US" dirty="0"/>
              <a:t>Operators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EE4BD68C-C3C1-B74F-BDC8-5A955237F59F}"/>
              </a:ext>
            </a:extLst>
          </p:cNvPr>
          <p:cNvPicPr>
            <a:picLocks noChangeAspect="1"/>
          </p:cNvPicPr>
          <p:nvPr/>
        </p:nvPicPr>
        <p:blipFill>
          <a:blip r:embed="rId3"/>
          <a:stretch>
            <a:fillRect/>
          </a:stretch>
        </p:blipFill>
        <p:spPr>
          <a:xfrm>
            <a:off x="3937819" y="1378483"/>
            <a:ext cx="5336868" cy="4874468"/>
          </a:xfrm>
          <a:prstGeom prst="rect">
            <a:avLst/>
          </a:prstGeom>
        </p:spPr>
      </p:pic>
    </p:spTree>
    <p:extLst>
      <p:ext uri="{BB962C8B-B14F-4D97-AF65-F5344CB8AC3E}">
        <p14:creationId xmlns:p14="http://schemas.microsoft.com/office/powerpoint/2010/main" val="2084461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Membership Operators</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409104" cy="369332"/>
          </a:xfrm>
          <a:prstGeom prst="rect">
            <a:avLst/>
          </a:prstGeom>
          <a:noFill/>
        </p:spPr>
        <p:txBody>
          <a:bodyPr wrap="none" rtlCol="0">
            <a:spAutoFit/>
          </a:bodyPr>
          <a:lstStyle/>
          <a:p>
            <a:pPr marL="285750" indent="-285750">
              <a:buFont typeface="Wingdings" pitchFamily="2" charset="2"/>
              <a:buChar char="q"/>
            </a:pPr>
            <a:r>
              <a:rPr lang="en-US" dirty="0"/>
              <a:t>Operators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122C8942-5A82-884A-954C-48A8A81EF8B4}"/>
              </a:ext>
            </a:extLst>
          </p:cNvPr>
          <p:cNvPicPr>
            <a:picLocks noChangeAspect="1"/>
          </p:cNvPicPr>
          <p:nvPr/>
        </p:nvPicPr>
        <p:blipFill>
          <a:blip r:embed="rId3"/>
          <a:stretch>
            <a:fillRect/>
          </a:stretch>
        </p:blipFill>
        <p:spPr>
          <a:xfrm>
            <a:off x="2976307" y="2366483"/>
            <a:ext cx="7035800" cy="2044700"/>
          </a:xfrm>
          <a:prstGeom prst="rect">
            <a:avLst/>
          </a:prstGeom>
        </p:spPr>
      </p:pic>
    </p:spTree>
    <p:extLst>
      <p:ext uri="{BB962C8B-B14F-4D97-AF65-F5344CB8AC3E}">
        <p14:creationId xmlns:p14="http://schemas.microsoft.com/office/powerpoint/2010/main" val="297866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IF…ELSE : is a condition statement that produce TRUE or FALSE as outcome. You need to determine which action to take and which statements to execute if outcome is TRUE or FALSE otherwise.</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016899" cy="369332"/>
          </a:xfrm>
          <a:prstGeom prst="rect">
            <a:avLst/>
          </a:prstGeom>
          <a:noFill/>
        </p:spPr>
        <p:txBody>
          <a:bodyPr wrap="none" rtlCol="0">
            <a:spAutoFit/>
          </a:bodyPr>
          <a:lstStyle/>
          <a:p>
            <a:pPr marL="285750" indent="-285750">
              <a:buFont typeface="Wingdings" pitchFamily="2" charset="2"/>
              <a:buChar char="q"/>
            </a:pPr>
            <a:r>
              <a:rPr lang="en-US" dirty="0"/>
              <a:t>Decision Making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074" name="Picture 2" descr="Decision making statements in Python">
            <a:extLst>
              <a:ext uri="{FF2B5EF4-FFF2-40B4-BE49-F238E27FC236}">
                <a16:creationId xmlns:a16="http://schemas.microsoft.com/office/drawing/2014/main" id="{FBD8540F-D16D-F74E-B60C-07D625DEB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6955" y="1998718"/>
            <a:ext cx="2592917" cy="3316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F6B36A-E532-5D40-9B87-91DF8BE9ACCC}"/>
              </a:ext>
            </a:extLst>
          </p:cNvPr>
          <p:cNvPicPr>
            <a:picLocks noChangeAspect="1"/>
          </p:cNvPicPr>
          <p:nvPr/>
        </p:nvPicPr>
        <p:blipFill>
          <a:blip r:embed="rId4"/>
          <a:stretch>
            <a:fillRect/>
          </a:stretch>
        </p:blipFill>
        <p:spPr>
          <a:xfrm>
            <a:off x="410213" y="2549200"/>
            <a:ext cx="3179507" cy="798506"/>
          </a:xfrm>
          <a:prstGeom prst="rect">
            <a:avLst/>
          </a:prstGeom>
        </p:spPr>
      </p:pic>
      <p:pic>
        <p:nvPicPr>
          <p:cNvPr id="8" name="Picture 7">
            <a:extLst>
              <a:ext uri="{FF2B5EF4-FFF2-40B4-BE49-F238E27FC236}">
                <a16:creationId xmlns:a16="http://schemas.microsoft.com/office/drawing/2014/main" id="{C25A2AE7-41CF-5C43-9CFE-46917CE400C4}"/>
              </a:ext>
            </a:extLst>
          </p:cNvPr>
          <p:cNvPicPr>
            <a:picLocks noChangeAspect="1"/>
          </p:cNvPicPr>
          <p:nvPr/>
        </p:nvPicPr>
        <p:blipFill>
          <a:blip r:embed="rId5"/>
          <a:stretch>
            <a:fillRect/>
          </a:stretch>
        </p:blipFill>
        <p:spPr>
          <a:xfrm>
            <a:off x="428327" y="3347706"/>
            <a:ext cx="4622800" cy="2120900"/>
          </a:xfrm>
          <a:prstGeom prst="rect">
            <a:avLst/>
          </a:prstGeom>
        </p:spPr>
      </p:pic>
      <p:pic>
        <p:nvPicPr>
          <p:cNvPr id="9" name="Picture 8">
            <a:extLst>
              <a:ext uri="{FF2B5EF4-FFF2-40B4-BE49-F238E27FC236}">
                <a16:creationId xmlns:a16="http://schemas.microsoft.com/office/drawing/2014/main" id="{05A8E6FA-9CF6-8C44-AC41-7C6DA6EE4EDA}"/>
              </a:ext>
            </a:extLst>
          </p:cNvPr>
          <p:cNvPicPr>
            <a:picLocks noChangeAspect="1"/>
          </p:cNvPicPr>
          <p:nvPr/>
        </p:nvPicPr>
        <p:blipFill>
          <a:blip r:embed="rId6"/>
          <a:stretch>
            <a:fillRect/>
          </a:stretch>
        </p:blipFill>
        <p:spPr>
          <a:xfrm>
            <a:off x="4979898" y="2580802"/>
            <a:ext cx="2228234" cy="1025695"/>
          </a:xfrm>
          <a:prstGeom prst="rect">
            <a:avLst/>
          </a:prstGeom>
        </p:spPr>
      </p:pic>
      <p:pic>
        <p:nvPicPr>
          <p:cNvPr id="10" name="Picture 9">
            <a:extLst>
              <a:ext uri="{FF2B5EF4-FFF2-40B4-BE49-F238E27FC236}">
                <a16:creationId xmlns:a16="http://schemas.microsoft.com/office/drawing/2014/main" id="{1FB4A8EA-4F2C-424E-B64A-B7B355166AB2}"/>
              </a:ext>
            </a:extLst>
          </p:cNvPr>
          <p:cNvPicPr>
            <a:picLocks noChangeAspect="1"/>
          </p:cNvPicPr>
          <p:nvPr/>
        </p:nvPicPr>
        <p:blipFill>
          <a:blip r:embed="rId7"/>
          <a:stretch>
            <a:fillRect/>
          </a:stretch>
        </p:blipFill>
        <p:spPr>
          <a:xfrm>
            <a:off x="5010727" y="3461558"/>
            <a:ext cx="3811415" cy="2885177"/>
          </a:xfrm>
          <a:prstGeom prst="rect">
            <a:avLst/>
          </a:prstGeom>
        </p:spPr>
      </p:pic>
    </p:spTree>
    <p:extLst>
      <p:ext uri="{BB962C8B-B14F-4D97-AF65-F5344CB8AC3E}">
        <p14:creationId xmlns:p14="http://schemas.microsoft.com/office/powerpoint/2010/main" val="129915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err="1"/>
              <a:t>elif</a:t>
            </a:r>
            <a:r>
              <a:rPr lang="en-GB" dirty="0"/>
              <a:t> : is a statement that allows to check multiple expressions for TRUE and execute a block of code as soon as one of the conditions evaluates to TRUE.</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016899" cy="369332"/>
          </a:xfrm>
          <a:prstGeom prst="rect">
            <a:avLst/>
          </a:prstGeom>
          <a:noFill/>
        </p:spPr>
        <p:txBody>
          <a:bodyPr wrap="none" rtlCol="0">
            <a:spAutoFit/>
          </a:bodyPr>
          <a:lstStyle/>
          <a:p>
            <a:pPr marL="285750" indent="-285750">
              <a:buFont typeface="Wingdings" pitchFamily="2" charset="2"/>
              <a:buChar char="q"/>
            </a:pPr>
            <a:r>
              <a:rPr lang="en-US" dirty="0"/>
              <a:t>Decision Making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ACE6B9A3-B372-8847-AB8E-152C595BDA68}"/>
              </a:ext>
            </a:extLst>
          </p:cNvPr>
          <p:cNvPicPr>
            <a:picLocks noChangeAspect="1"/>
          </p:cNvPicPr>
          <p:nvPr/>
        </p:nvPicPr>
        <p:blipFill>
          <a:blip r:embed="rId3"/>
          <a:stretch>
            <a:fillRect/>
          </a:stretch>
        </p:blipFill>
        <p:spPr>
          <a:xfrm>
            <a:off x="947550" y="2528370"/>
            <a:ext cx="3175000" cy="1841500"/>
          </a:xfrm>
          <a:prstGeom prst="rect">
            <a:avLst/>
          </a:prstGeom>
        </p:spPr>
      </p:pic>
      <p:pic>
        <p:nvPicPr>
          <p:cNvPr id="11" name="Picture 10">
            <a:extLst>
              <a:ext uri="{FF2B5EF4-FFF2-40B4-BE49-F238E27FC236}">
                <a16:creationId xmlns:a16="http://schemas.microsoft.com/office/drawing/2014/main" id="{359DC5F5-808E-D546-B4F7-4ABA37695B0A}"/>
              </a:ext>
            </a:extLst>
          </p:cNvPr>
          <p:cNvPicPr>
            <a:picLocks noChangeAspect="1"/>
          </p:cNvPicPr>
          <p:nvPr/>
        </p:nvPicPr>
        <p:blipFill>
          <a:blip r:embed="rId4"/>
          <a:stretch>
            <a:fillRect/>
          </a:stretch>
        </p:blipFill>
        <p:spPr>
          <a:xfrm>
            <a:off x="5241012" y="2581195"/>
            <a:ext cx="4419600" cy="2705100"/>
          </a:xfrm>
          <a:prstGeom prst="rect">
            <a:avLst/>
          </a:prstGeom>
        </p:spPr>
      </p:pic>
    </p:spTree>
    <p:extLst>
      <p:ext uri="{BB962C8B-B14F-4D97-AF65-F5344CB8AC3E}">
        <p14:creationId xmlns:p14="http://schemas.microsoft.com/office/powerpoint/2010/main" val="83596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A loop statement allows us to execute a statement or group of statements multiple times. The following diagram illustrates a loop statement −</a:t>
            </a: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025089" cy="369332"/>
          </a:xfrm>
          <a:prstGeom prst="rect">
            <a:avLst/>
          </a:prstGeom>
          <a:noFill/>
        </p:spPr>
        <p:txBody>
          <a:bodyPr wrap="none" rtlCol="0">
            <a:spAutoFit/>
          </a:bodyPr>
          <a:lstStyle/>
          <a:p>
            <a:pPr marL="285750" indent="-285750">
              <a:buFont typeface="Wingdings" pitchFamily="2" charset="2"/>
              <a:buChar char="q"/>
            </a:pPr>
            <a:r>
              <a:rPr lang="en-US" dirty="0"/>
              <a:t>Loops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5122" name="Picture 2" descr="for loop in Python">
            <a:extLst>
              <a:ext uri="{FF2B5EF4-FFF2-40B4-BE49-F238E27FC236}">
                <a16:creationId xmlns:a16="http://schemas.microsoft.com/office/drawing/2014/main" id="{4AE2CA1F-8ED0-3B4A-944F-25FF3AE6B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353" y="2222055"/>
            <a:ext cx="3840720" cy="3474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20C3EB-B12A-A24C-B261-CDD08A2E2AE5}"/>
              </a:ext>
            </a:extLst>
          </p:cNvPr>
          <p:cNvPicPr>
            <a:picLocks noChangeAspect="1"/>
          </p:cNvPicPr>
          <p:nvPr/>
        </p:nvPicPr>
        <p:blipFill>
          <a:blip r:embed="rId4"/>
          <a:stretch>
            <a:fillRect/>
          </a:stretch>
        </p:blipFill>
        <p:spPr>
          <a:xfrm>
            <a:off x="889512" y="2400720"/>
            <a:ext cx="4597400" cy="1358900"/>
          </a:xfrm>
          <a:prstGeom prst="rect">
            <a:avLst/>
          </a:prstGeom>
        </p:spPr>
      </p:pic>
      <p:pic>
        <p:nvPicPr>
          <p:cNvPr id="10" name="Picture 9">
            <a:extLst>
              <a:ext uri="{FF2B5EF4-FFF2-40B4-BE49-F238E27FC236}">
                <a16:creationId xmlns:a16="http://schemas.microsoft.com/office/drawing/2014/main" id="{FCA7B5DB-0B08-124B-92CB-9D6BB94F93D6}"/>
              </a:ext>
            </a:extLst>
          </p:cNvPr>
          <p:cNvPicPr>
            <a:picLocks noChangeAspect="1"/>
          </p:cNvPicPr>
          <p:nvPr/>
        </p:nvPicPr>
        <p:blipFill>
          <a:blip r:embed="rId5"/>
          <a:stretch>
            <a:fillRect/>
          </a:stretch>
        </p:blipFill>
        <p:spPr>
          <a:xfrm>
            <a:off x="889512" y="4129928"/>
            <a:ext cx="4216400" cy="812800"/>
          </a:xfrm>
          <a:prstGeom prst="rect">
            <a:avLst/>
          </a:prstGeom>
        </p:spPr>
      </p:pic>
    </p:spTree>
    <p:extLst>
      <p:ext uri="{BB962C8B-B14F-4D97-AF65-F5344CB8AC3E}">
        <p14:creationId xmlns:p14="http://schemas.microsoft.com/office/powerpoint/2010/main" val="7995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A </a:t>
            </a:r>
            <a:r>
              <a:rPr lang="en-GB" b="1" dirty="0"/>
              <a:t>while</a:t>
            </a:r>
            <a:r>
              <a:rPr lang="en-GB" dirty="0"/>
              <a:t> loop statement in Python programming language repeatedly executes a target statement as long as a given condition is true.</a:t>
            </a: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025089" cy="369332"/>
          </a:xfrm>
          <a:prstGeom prst="rect">
            <a:avLst/>
          </a:prstGeom>
          <a:noFill/>
        </p:spPr>
        <p:txBody>
          <a:bodyPr wrap="none" rtlCol="0">
            <a:spAutoFit/>
          </a:bodyPr>
          <a:lstStyle/>
          <a:p>
            <a:pPr marL="285750" indent="-285750">
              <a:buFont typeface="Wingdings" pitchFamily="2" charset="2"/>
              <a:buChar char="q"/>
            </a:pPr>
            <a:r>
              <a:rPr lang="en-US" dirty="0"/>
              <a:t>Loops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7170" name="Picture 2" descr="while loop in Python">
            <a:extLst>
              <a:ext uri="{FF2B5EF4-FFF2-40B4-BE49-F238E27FC236}">
                <a16:creationId xmlns:a16="http://schemas.microsoft.com/office/drawing/2014/main" id="{BE468CE5-0286-9641-BBC0-DCBE895A1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806" y="1502344"/>
            <a:ext cx="2480934" cy="38110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BDDFBCF-26A5-BD4F-A300-2B6C81D5CFAD}"/>
              </a:ext>
            </a:extLst>
          </p:cNvPr>
          <p:cNvPicPr>
            <a:picLocks noChangeAspect="1"/>
          </p:cNvPicPr>
          <p:nvPr/>
        </p:nvPicPr>
        <p:blipFill>
          <a:blip r:embed="rId4"/>
          <a:stretch>
            <a:fillRect/>
          </a:stretch>
        </p:blipFill>
        <p:spPr>
          <a:xfrm>
            <a:off x="899347" y="2372136"/>
            <a:ext cx="1981200" cy="698500"/>
          </a:xfrm>
          <a:prstGeom prst="rect">
            <a:avLst/>
          </a:prstGeom>
        </p:spPr>
      </p:pic>
      <p:pic>
        <p:nvPicPr>
          <p:cNvPr id="7" name="Picture 6">
            <a:extLst>
              <a:ext uri="{FF2B5EF4-FFF2-40B4-BE49-F238E27FC236}">
                <a16:creationId xmlns:a16="http://schemas.microsoft.com/office/drawing/2014/main" id="{0E842725-14FE-5C40-9F80-669A798DEA39}"/>
              </a:ext>
            </a:extLst>
          </p:cNvPr>
          <p:cNvPicPr>
            <a:picLocks noChangeAspect="1"/>
          </p:cNvPicPr>
          <p:nvPr/>
        </p:nvPicPr>
        <p:blipFill>
          <a:blip r:embed="rId5"/>
          <a:stretch>
            <a:fillRect/>
          </a:stretch>
        </p:blipFill>
        <p:spPr>
          <a:xfrm>
            <a:off x="880560" y="3196119"/>
            <a:ext cx="3327400" cy="901700"/>
          </a:xfrm>
          <a:prstGeom prst="rect">
            <a:avLst/>
          </a:prstGeom>
        </p:spPr>
      </p:pic>
      <p:pic>
        <p:nvPicPr>
          <p:cNvPr id="9" name="Picture 8">
            <a:extLst>
              <a:ext uri="{FF2B5EF4-FFF2-40B4-BE49-F238E27FC236}">
                <a16:creationId xmlns:a16="http://schemas.microsoft.com/office/drawing/2014/main" id="{8E1A7AC6-88AE-CB44-94C3-534E9B79C9F1}"/>
              </a:ext>
            </a:extLst>
          </p:cNvPr>
          <p:cNvPicPr>
            <a:picLocks noChangeAspect="1"/>
          </p:cNvPicPr>
          <p:nvPr/>
        </p:nvPicPr>
        <p:blipFill>
          <a:blip r:embed="rId6"/>
          <a:stretch>
            <a:fillRect/>
          </a:stretch>
        </p:blipFill>
        <p:spPr>
          <a:xfrm>
            <a:off x="918580" y="4223302"/>
            <a:ext cx="2146300" cy="1917700"/>
          </a:xfrm>
          <a:prstGeom prst="rect">
            <a:avLst/>
          </a:prstGeom>
        </p:spPr>
      </p:pic>
      <p:sp>
        <p:nvSpPr>
          <p:cNvPr id="11" name="TextBox 10">
            <a:extLst>
              <a:ext uri="{FF2B5EF4-FFF2-40B4-BE49-F238E27FC236}">
                <a16:creationId xmlns:a16="http://schemas.microsoft.com/office/drawing/2014/main" id="{602C9E4A-A88E-1546-B8BA-BB0A5D089E40}"/>
              </a:ext>
            </a:extLst>
          </p:cNvPr>
          <p:cNvSpPr txBox="1"/>
          <p:nvPr/>
        </p:nvSpPr>
        <p:spPr>
          <a:xfrm>
            <a:off x="5262677" y="2343774"/>
            <a:ext cx="1749966" cy="369332"/>
          </a:xfrm>
          <a:prstGeom prst="rect">
            <a:avLst/>
          </a:prstGeom>
          <a:noFill/>
        </p:spPr>
        <p:txBody>
          <a:bodyPr wrap="none" rtlCol="0">
            <a:spAutoFit/>
          </a:bodyPr>
          <a:lstStyle/>
          <a:p>
            <a:r>
              <a:rPr lang="en-US" b="1" u="sng" dirty="0"/>
              <a:t>The infinite loop</a:t>
            </a:r>
          </a:p>
        </p:txBody>
      </p:sp>
      <p:sp>
        <p:nvSpPr>
          <p:cNvPr id="12" name="TextBox 11">
            <a:extLst>
              <a:ext uri="{FF2B5EF4-FFF2-40B4-BE49-F238E27FC236}">
                <a16:creationId xmlns:a16="http://schemas.microsoft.com/office/drawing/2014/main" id="{51AB3998-9BA7-8445-A767-586A278AFF07}"/>
              </a:ext>
            </a:extLst>
          </p:cNvPr>
          <p:cNvSpPr txBox="1"/>
          <p:nvPr/>
        </p:nvSpPr>
        <p:spPr>
          <a:xfrm>
            <a:off x="5393934" y="2686854"/>
            <a:ext cx="3327400"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A loop becomes infinite loop if a condition never becomes FALSE</a:t>
            </a:r>
            <a:endParaRPr lang="en-US" sz="1600" dirty="0"/>
          </a:p>
        </p:txBody>
      </p:sp>
      <p:pic>
        <p:nvPicPr>
          <p:cNvPr id="13" name="Picture 12">
            <a:extLst>
              <a:ext uri="{FF2B5EF4-FFF2-40B4-BE49-F238E27FC236}">
                <a16:creationId xmlns:a16="http://schemas.microsoft.com/office/drawing/2014/main" id="{CD95CBDA-4973-3C48-A73A-C023F955A486}"/>
              </a:ext>
            </a:extLst>
          </p:cNvPr>
          <p:cNvPicPr>
            <a:picLocks noChangeAspect="1"/>
          </p:cNvPicPr>
          <p:nvPr/>
        </p:nvPicPr>
        <p:blipFill>
          <a:blip r:embed="rId7"/>
          <a:stretch>
            <a:fillRect/>
          </a:stretch>
        </p:blipFill>
        <p:spPr>
          <a:xfrm>
            <a:off x="4651463" y="3223064"/>
            <a:ext cx="4722360" cy="939800"/>
          </a:xfrm>
          <a:prstGeom prst="rect">
            <a:avLst/>
          </a:prstGeom>
        </p:spPr>
      </p:pic>
      <p:pic>
        <p:nvPicPr>
          <p:cNvPr id="14" name="Picture 13">
            <a:extLst>
              <a:ext uri="{FF2B5EF4-FFF2-40B4-BE49-F238E27FC236}">
                <a16:creationId xmlns:a16="http://schemas.microsoft.com/office/drawing/2014/main" id="{B2A06888-C960-0143-ADE4-F499CDB34F59}"/>
              </a:ext>
            </a:extLst>
          </p:cNvPr>
          <p:cNvPicPr>
            <a:picLocks noChangeAspect="1"/>
          </p:cNvPicPr>
          <p:nvPr/>
        </p:nvPicPr>
        <p:blipFill>
          <a:blip r:embed="rId8"/>
          <a:stretch>
            <a:fillRect/>
          </a:stretch>
        </p:blipFill>
        <p:spPr>
          <a:xfrm>
            <a:off x="4868820" y="4204962"/>
            <a:ext cx="4287645" cy="1768407"/>
          </a:xfrm>
          <a:prstGeom prst="rect">
            <a:avLst/>
          </a:prstGeom>
        </p:spPr>
      </p:pic>
      <p:cxnSp>
        <p:nvCxnSpPr>
          <p:cNvPr id="21" name="Straight Arrow Connector 20">
            <a:extLst>
              <a:ext uri="{FF2B5EF4-FFF2-40B4-BE49-F238E27FC236}">
                <a16:creationId xmlns:a16="http://schemas.microsoft.com/office/drawing/2014/main" id="{FCC1BEDD-79B7-6D44-AB4F-7D11998DFB37}"/>
              </a:ext>
            </a:extLst>
          </p:cNvPr>
          <p:cNvCxnSpPr/>
          <p:nvPr/>
        </p:nvCxnSpPr>
        <p:spPr>
          <a:xfrm>
            <a:off x="4080972" y="5786625"/>
            <a:ext cx="82429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26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Python does not support a character type; these are treated as strings of length one, thus also considered a substring.</a:t>
            </a:r>
          </a:p>
          <a:p>
            <a:pPr marL="285750" indent="-285750">
              <a:buFont typeface="Arial" panose="020B0604020202020204" pitchFamily="34" charset="0"/>
              <a:buChar char="•"/>
            </a:pPr>
            <a:r>
              <a:rPr lang="en-GB" dirty="0"/>
              <a:t>To access substrings, use the square brackets for slicing along with the index or indices to obtain your substring. For example −</a:t>
            </a:r>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109599" cy="369332"/>
          </a:xfrm>
          <a:prstGeom prst="rect">
            <a:avLst/>
          </a:prstGeom>
          <a:noFill/>
        </p:spPr>
        <p:txBody>
          <a:bodyPr wrap="none" rtlCol="0">
            <a:spAutoFit/>
          </a:bodyPr>
          <a:lstStyle/>
          <a:p>
            <a:pPr marL="285750" indent="-285750">
              <a:buFont typeface="Wingdings" pitchFamily="2" charset="2"/>
              <a:buChar char="q"/>
            </a:pPr>
            <a:r>
              <a:rPr lang="en-US" dirty="0"/>
              <a:t>Strings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A116BF3D-121F-9C49-AEBB-B260F905CD22}"/>
              </a:ext>
            </a:extLst>
          </p:cNvPr>
          <p:cNvPicPr>
            <a:picLocks noChangeAspect="1"/>
          </p:cNvPicPr>
          <p:nvPr/>
        </p:nvPicPr>
        <p:blipFill>
          <a:blip r:embed="rId3"/>
          <a:stretch>
            <a:fillRect/>
          </a:stretch>
        </p:blipFill>
        <p:spPr>
          <a:xfrm>
            <a:off x="889512" y="3567784"/>
            <a:ext cx="3213100" cy="1244600"/>
          </a:xfrm>
          <a:prstGeom prst="rect">
            <a:avLst/>
          </a:prstGeom>
        </p:spPr>
      </p:pic>
      <p:pic>
        <p:nvPicPr>
          <p:cNvPr id="10" name="Picture 9">
            <a:extLst>
              <a:ext uri="{FF2B5EF4-FFF2-40B4-BE49-F238E27FC236}">
                <a16:creationId xmlns:a16="http://schemas.microsoft.com/office/drawing/2014/main" id="{B14DECDD-9854-104D-AC24-4AB6333875F4}"/>
              </a:ext>
            </a:extLst>
          </p:cNvPr>
          <p:cNvPicPr>
            <a:picLocks noChangeAspect="1"/>
          </p:cNvPicPr>
          <p:nvPr/>
        </p:nvPicPr>
        <p:blipFill>
          <a:blip r:embed="rId4"/>
          <a:stretch>
            <a:fillRect/>
          </a:stretch>
        </p:blipFill>
        <p:spPr>
          <a:xfrm>
            <a:off x="937710" y="5000258"/>
            <a:ext cx="2984500" cy="774700"/>
          </a:xfrm>
          <a:prstGeom prst="rect">
            <a:avLst/>
          </a:prstGeom>
        </p:spPr>
      </p:pic>
      <p:pic>
        <p:nvPicPr>
          <p:cNvPr id="20" name="Picture 19">
            <a:extLst>
              <a:ext uri="{FF2B5EF4-FFF2-40B4-BE49-F238E27FC236}">
                <a16:creationId xmlns:a16="http://schemas.microsoft.com/office/drawing/2014/main" id="{56CF67D0-30DC-6E40-B59A-D4C21E901CA0}"/>
              </a:ext>
            </a:extLst>
          </p:cNvPr>
          <p:cNvPicPr>
            <a:picLocks noChangeAspect="1"/>
          </p:cNvPicPr>
          <p:nvPr/>
        </p:nvPicPr>
        <p:blipFill>
          <a:blip r:embed="rId5"/>
          <a:stretch>
            <a:fillRect/>
          </a:stretch>
        </p:blipFill>
        <p:spPr>
          <a:xfrm>
            <a:off x="6894346" y="2558846"/>
            <a:ext cx="4183782" cy="3566990"/>
          </a:xfrm>
          <a:prstGeom prst="rect">
            <a:avLst/>
          </a:prstGeom>
        </p:spPr>
      </p:pic>
    </p:spTree>
    <p:extLst>
      <p:ext uri="{BB962C8B-B14F-4D97-AF65-F5344CB8AC3E}">
        <p14:creationId xmlns:p14="http://schemas.microsoft.com/office/powerpoint/2010/main" val="123536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10235738"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The list is a most important datatype available in Python which can be written as a list of comma-separated values (items) between square brackets. Important thing about a list is that items in a list need not be of the same type.</a:t>
            </a:r>
          </a:p>
          <a:p>
            <a:pPr marL="285750" indent="-285750">
              <a:buFont typeface="Arial" panose="020B0604020202020204" pitchFamily="34" charset="0"/>
              <a:buChar char="•"/>
            </a:pPr>
            <a:r>
              <a:rPr lang="en-GB" dirty="0"/>
              <a:t>Creating a list is as simple as putting different comma-separated values between square brackets. For example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877804" cy="369332"/>
          </a:xfrm>
          <a:prstGeom prst="rect">
            <a:avLst/>
          </a:prstGeom>
          <a:noFill/>
        </p:spPr>
        <p:txBody>
          <a:bodyPr wrap="none" rtlCol="0">
            <a:spAutoFit/>
          </a:bodyPr>
          <a:lstStyle/>
          <a:p>
            <a:pPr marL="285750" indent="-285750">
              <a:buFont typeface="Wingdings" pitchFamily="2" charset="2"/>
              <a:buChar char="q"/>
            </a:pPr>
            <a:r>
              <a:rPr lang="en-US" dirty="0"/>
              <a:t>Lists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8273" y="133856"/>
            <a:ext cx="1735800" cy="1735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54C9F95-9A1F-F146-9BBF-8457D768AD2E}"/>
              </a:ext>
            </a:extLst>
          </p:cNvPr>
          <p:cNvPicPr>
            <a:picLocks noChangeAspect="1"/>
          </p:cNvPicPr>
          <p:nvPr/>
        </p:nvPicPr>
        <p:blipFill>
          <a:blip r:embed="rId3"/>
          <a:stretch>
            <a:fillRect/>
          </a:stretch>
        </p:blipFill>
        <p:spPr>
          <a:xfrm>
            <a:off x="717550" y="3252910"/>
            <a:ext cx="5270500" cy="901700"/>
          </a:xfrm>
          <a:prstGeom prst="rect">
            <a:avLst/>
          </a:prstGeom>
        </p:spPr>
      </p:pic>
      <p:sp>
        <p:nvSpPr>
          <p:cNvPr id="7" name="TextBox 6">
            <a:extLst>
              <a:ext uri="{FF2B5EF4-FFF2-40B4-BE49-F238E27FC236}">
                <a16:creationId xmlns:a16="http://schemas.microsoft.com/office/drawing/2014/main" id="{EF17E426-17C5-D44F-A146-3DC2CC79A96D}"/>
              </a:ext>
            </a:extLst>
          </p:cNvPr>
          <p:cNvSpPr txBox="1"/>
          <p:nvPr/>
        </p:nvSpPr>
        <p:spPr>
          <a:xfrm>
            <a:off x="387927" y="4308667"/>
            <a:ext cx="10036233" cy="646331"/>
          </a:xfrm>
          <a:prstGeom prst="rect">
            <a:avLst/>
          </a:prstGeom>
          <a:noFill/>
        </p:spPr>
        <p:txBody>
          <a:bodyPr wrap="square" rtlCol="0">
            <a:spAutoFit/>
          </a:bodyPr>
          <a:lstStyle/>
          <a:p>
            <a:pPr marL="285750" indent="-285750">
              <a:buFont typeface="Arial" panose="020B0604020202020204" pitchFamily="34" charset="0"/>
              <a:buChar char="•"/>
            </a:pPr>
            <a:r>
              <a:rPr lang="en-GB" dirty="0"/>
              <a:t>To access values in lists, use the square brackets for slicing along with the index or indices to obtain value available at that index. For example :</a:t>
            </a:r>
            <a:endParaRPr lang="en-US" dirty="0"/>
          </a:p>
        </p:txBody>
      </p:sp>
      <p:pic>
        <p:nvPicPr>
          <p:cNvPr id="9" name="Picture 8">
            <a:extLst>
              <a:ext uri="{FF2B5EF4-FFF2-40B4-BE49-F238E27FC236}">
                <a16:creationId xmlns:a16="http://schemas.microsoft.com/office/drawing/2014/main" id="{57C8E500-5420-4D4D-BAC5-1CCE643C324A}"/>
              </a:ext>
            </a:extLst>
          </p:cNvPr>
          <p:cNvPicPr>
            <a:picLocks noChangeAspect="1"/>
          </p:cNvPicPr>
          <p:nvPr/>
        </p:nvPicPr>
        <p:blipFill>
          <a:blip r:embed="rId4"/>
          <a:stretch>
            <a:fillRect/>
          </a:stretch>
        </p:blipFill>
        <p:spPr>
          <a:xfrm>
            <a:off x="889512" y="5218402"/>
            <a:ext cx="4457700" cy="939800"/>
          </a:xfrm>
          <a:prstGeom prst="rect">
            <a:avLst/>
          </a:prstGeom>
        </p:spPr>
      </p:pic>
      <p:pic>
        <p:nvPicPr>
          <p:cNvPr id="11" name="Picture 10">
            <a:extLst>
              <a:ext uri="{FF2B5EF4-FFF2-40B4-BE49-F238E27FC236}">
                <a16:creationId xmlns:a16="http://schemas.microsoft.com/office/drawing/2014/main" id="{C4F5A944-388E-B347-996D-0029DC48B6D8}"/>
              </a:ext>
            </a:extLst>
          </p:cNvPr>
          <p:cNvPicPr>
            <a:picLocks noChangeAspect="1"/>
          </p:cNvPicPr>
          <p:nvPr/>
        </p:nvPicPr>
        <p:blipFill>
          <a:blip r:embed="rId5"/>
          <a:stretch>
            <a:fillRect/>
          </a:stretch>
        </p:blipFill>
        <p:spPr>
          <a:xfrm>
            <a:off x="6325522" y="5338436"/>
            <a:ext cx="3162300" cy="787400"/>
          </a:xfrm>
          <a:prstGeom prst="rect">
            <a:avLst/>
          </a:prstGeom>
        </p:spPr>
      </p:pic>
    </p:spTree>
    <p:extLst>
      <p:ext uri="{BB962C8B-B14F-4D97-AF65-F5344CB8AC3E}">
        <p14:creationId xmlns:p14="http://schemas.microsoft.com/office/powerpoint/2010/main" val="354403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10534997"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You can update single or multiple elements of lists by giving the slice on the left-hand side of the assignment operator, or you can add to elements in a list with the append() method which is more convenient. For example −</a:t>
            </a:r>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877804" cy="369332"/>
          </a:xfrm>
          <a:prstGeom prst="rect">
            <a:avLst/>
          </a:prstGeom>
          <a:noFill/>
        </p:spPr>
        <p:txBody>
          <a:bodyPr wrap="none" rtlCol="0">
            <a:spAutoFit/>
          </a:bodyPr>
          <a:lstStyle/>
          <a:p>
            <a:pPr marL="285750" indent="-285750">
              <a:buFont typeface="Wingdings" pitchFamily="2" charset="2"/>
              <a:buChar char="q"/>
            </a:pPr>
            <a:r>
              <a:rPr lang="en-US" dirty="0"/>
              <a:t>Lists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EBDDC926-F11D-5C44-BA76-EEA787BDB148}"/>
              </a:ext>
            </a:extLst>
          </p:cNvPr>
          <p:cNvPicPr>
            <a:picLocks noChangeAspect="1"/>
          </p:cNvPicPr>
          <p:nvPr/>
        </p:nvPicPr>
        <p:blipFill>
          <a:blip r:embed="rId3"/>
          <a:stretch>
            <a:fillRect/>
          </a:stretch>
        </p:blipFill>
        <p:spPr>
          <a:xfrm>
            <a:off x="823307" y="3049653"/>
            <a:ext cx="4083120" cy="1335600"/>
          </a:xfrm>
          <a:prstGeom prst="rect">
            <a:avLst/>
          </a:prstGeom>
        </p:spPr>
      </p:pic>
      <p:sp>
        <p:nvSpPr>
          <p:cNvPr id="12" name="TextBox 11">
            <a:extLst>
              <a:ext uri="{FF2B5EF4-FFF2-40B4-BE49-F238E27FC236}">
                <a16:creationId xmlns:a16="http://schemas.microsoft.com/office/drawing/2014/main" id="{3AD234FF-328C-7A4D-B0CA-67FE0687DAE2}"/>
              </a:ext>
            </a:extLst>
          </p:cNvPr>
          <p:cNvSpPr txBox="1"/>
          <p:nvPr/>
        </p:nvSpPr>
        <p:spPr>
          <a:xfrm>
            <a:off x="786325" y="2609040"/>
            <a:ext cx="4120102" cy="369332"/>
          </a:xfrm>
          <a:prstGeom prst="rect">
            <a:avLst/>
          </a:prstGeom>
          <a:noFill/>
        </p:spPr>
        <p:txBody>
          <a:bodyPr wrap="none" rtlCol="0">
            <a:spAutoFit/>
          </a:bodyPr>
          <a:lstStyle/>
          <a:p>
            <a:r>
              <a:rPr lang="en-US" dirty="0"/>
              <a:t>direct entry change with the (=) operation</a:t>
            </a:r>
          </a:p>
        </p:txBody>
      </p:sp>
      <p:sp>
        <p:nvSpPr>
          <p:cNvPr id="13" name="TextBox 12">
            <a:extLst>
              <a:ext uri="{FF2B5EF4-FFF2-40B4-BE49-F238E27FC236}">
                <a16:creationId xmlns:a16="http://schemas.microsoft.com/office/drawing/2014/main" id="{F3D43C79-096D-464C-80A4-27693643ADE0}"/>
              </a:ext>
            </a:extLst>
          </p:cNvPr>
          <p:cNvSpPr txBox="1"/>
          <p:nvPr/>
        </p:nvSpPr>
        <p:spPr>
          <a:xfrm>
            <a:off x="823307" y="4612596"/>
            <a:ext cx="3030060" cy="369332"/>
          </a:xfrm>
          <a:prstGeom prst="rect">
            <a:avLst/>
          </a:prstGeom>
          <a:noFill/>
        </p:spPr>
        <p:txBody>
          <a:bodyPr wrap="none" rtlCol="0">
            <a:spAutoFit/>
          </a:bodyPr>
          <a:lstStyle/>
          <a:p>
            <a:r>
              <a:rPr lang="en-US" dirty="0"/>
              <a:t>change with append() method</a:t>
            </a:r>
          </a:p>
        </p:txBody>
      </p:sp>
      <p:pic>
        <p:nvPicPr>
          <p:cNvPr id="14" name="Picture 13">
            <a:extLst>
              <a:ext uri="{FF2B5EF4-FFF2-40B4-BE49-F238E27FC236}">
                <a16:creationId xmlns:a16="http://schemas.microsoft.com/office/drawing/2014/main" id="{861D50E9-7538-CA4E-B407-71AA5E05EAB2}"/>
              </a:ext>
            </a:extLst>
          </p:cNvPr>
          <p:cNvPicPr>
            <a:picLocks noChangeAspect="1"/>
          </p:cNvPicPr>
          <p:nvPr/>
        </p:nvPicPr>
        <p:blipFill>
          <a:blip r:embed="rId4"/>
          <a:stretch>
            <a:fillRect/>
          </a:stretch>
        </p:blipFill>
        <p:spPr>
          <a:xfrm>
            <a:off x="889512" y="5209271"/>
            <a:ext cx="3649965" cy="499866"/>
          </a:xfrm>
          <a:prstGeom prst="rect">
            <a:avLst/>
          </a:prstGeom>
        </p:spPr>
      </p:pic>
      <p:sp>
        <p:nvSpPr>
          <p:cNvPr id="20" name="TextBox 19">
            <a:extLst>
              <a:ext uri="{FF2B5EF4-FFF2-40B4-BE49-F238E27FC236}">
                <a16:creationId xmlns:a16="http://schemas.microsoft.com/office/drawing/2014/main" id="{879AEF26-5CFC-B942-BAB9-C5C0F7364928}"/>
              </a:ext>
            </a:extLst>
          </p:cNvPr>
          <p:cNvSpPr txBox="1"/>
          <p:nvPr/>
        </p:nvSpPr>
        <p:spPr>
          <a:xfrm>
            <a:off x="889512" y="5827785"/>
            <a:ext cx="5848524" cy="369332"/>
          </a:xfrm>
          <a:prstGeom prst="rect">
            <a:avLst/>
          </a:prstGeom>
          <a:noFill/>
        </p:spPr>
        <p:txBody>
          <a:bodyPr wrap="none" rtlCol="0">
            <a:spAutoFit/>
          </a:bodyPr>
          <a:lstStyle/>
          <a:p>
            <a:r>
              <a:rPr lang="en-US" dirty="0"/>
              <a:t>the appended item will be added to the last index of the list</a:t>
            </a:r>
          </a:p>
        </p:txBody>
      </p:sp>
    </p:spTree>
    <p:extLst>
      <p:ext uri="{BB962C8B-B14F-4D97-AF65-F5344CB8AC3E}">
        <p14:creationId xmlns:p14="http://schemas.microsoft.com/office/powerpoint/2010/main" val="220148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9304713"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Tuples are sequences, just like lists. The differences between tuples and lists are, the tuples cannot be changed unlike lists and tuples use parentheses, whereas lists use square brackets.</a:t>
            </a:r>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072858" cy="369332"/>
          </a:xfrm>
          <a:prstGeom prst="rect">
            <a:avLst/>
          </a:prstGeom>
          <a:noFill/>
        </p:spPr>
        <p:txBody>
          <a:bodyPr wrap="none" rtlCol="0">
            <a:spAutoFit/>
          </a:bodyPr>
          <a:lstStyle/>
          <a:p>
            <a:pPr marL="285750" indent="-285750">
              <a:buFont typeface="Wingdings" pitchFamily="2" charset="2"/>
              <a:buChar char="q"/>
            </a:pPr>
            <a:r>
              <a:rPr lang="en-US" dirty="0"/>
              <a:t>Tuples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4451F49-9CC8-1E4B-8482-A48EC8D93720}"/>
              </a:ext>
            </a:extLst>
          </p:cNvPr>
          <p:cNvPicPr>
            <a:picLocks noChangeAspect="1"/>
          </p:cNvPicPr>
          <p:nvPr/>
        </p:nvPicPr>
        <p:blipFill>
          <a:blip r:embed="rId3"/>
          <a:stretch>
            <a:fillRect/>
          </a:stretch>
        </p:blipFill>
        <p:spPr>
          <a:xfrm>
            <a:off x="889512" y="2694469"/>
            <a:ext cx="3975100" cy="635000"/>
          </a:xfrm>
          <a:prstGeom prst="rect">
            <a:avLst/>
          </a:prstGeom>
        </p:spPr>
      </p:pic>
      <p:sp>
        <p:nvSpPr>
          <p:cNvPr id="7" name="Rectangle 6">
            <a:extLst>
              <a:ext uri="{FF2B5EF4-FFF2-40B4-BE49-F238E27FC236}">
                <a16:creationId xmlns:a16="http://schemas.microsoft.com/office/drawing/2014/main" id="{97E63157-E13C-7443-B15B-7A62A54313FB}"/>
              </a:ext>
            </a:extLst>
          </p:cNvPr>
          <p:cNvSpPr/>
          <p:nvPr/>
        </p:nvSpPr>
        <p:spPr>
          <a:xfrm>
            <a:off x="387927" y="3502337"/>
            <a:ext cx="10169237" cy="646331"/>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Arial" panose="020B0604020202020204" pitchFamily="34" charset="0"/>
              </a:rPr>
              <a:t>To write a tuple containing a single value you have to include a comma, even though there is only one value :</a:t>
            </a:r>
            <a:endParaRPr lang="en-US" dirty="0"/>
          </a:p>
        </p:txBody>
      </p:sp>
      <p:pic>
        <p:nvPicPr>
          <p:cNvPr id="9" name="Picture 8">
            <a:extLst>
              <a:ext uri="{FF2B5EF4-FFF2-40B4-BE49-F238E27FC236}">
                <a16:creationId xmlns:a16="http://schemas.microsoft.com/office/drawing/2014/main" id="{135AF57F-A2B5-2940-9718-EB69BBB5EC9F}"/>
              </a:ext>
            </a:extLst>
          </p:cNvPr>
          <p:cNvPicPr>
            <a:picLocks noChangeAspect="1"/>
          </p:cNvPicPr>
          <p:nvPr/>
        </p:nvPicPr>
        <p:blipFill>
          <a:blip r:embed="rId4"/>
          <a:stretch>
            <a:fillRect/>
          </a:stretch>
        </p:blipFill>
        <p:spPr>
          <a:xfrm>
            <a:off x="809991" y="4349687"/>
            <a:ext cx="1231900" cy="292100"/>
          </a:xfrm>
          <a:prstGeom prst="rect">
            <a:avLst/>
          </a:prstGeom>
        </p:spPr>
      </p:pic>
      <p:sp>
        <p:nvSpPr>
          <p:cNvPr id="10" name="TextBox 9">
            <a:extLst>
              <a:ext uri="{FF2B5EF4-FFF2-40B4-BE49-F238E27FC236}">
                <a16:creationId xmlns:a16="http://schemas.microsoft.com/office/drawing/2014/main" id="{7C9A4F6E-196D-EB49-B517-3555B8B96C1C}"/>
              </a:ext>
            </a:extLst>
          </p:cNvPr>
          <p:cNvSpPr txBox="1"/>
          <p:nvPr/>
        </p:nvSpPr>
        <p:spPr>
          <a:xfrm>
            <a:off x="403122" y="4743633"/>
            <a:ext cx="9677445" cy="646331"/>
          </a:xfrm>
          <a:prstGeom prst="rect">
            <a:avLst/>
          </a:prstGeom>
          <a:noFill/>
        </p:spPr>
        <p:txBody>
          <a:bodyPr wrap="square" rtlCol="0">
            <a:spAutoFit/>
          </a:bodyPr>
          <a:lstStyle/>
          <a:p>
            <a:pPr marL="285750" indent="-285750">
              <a:buFont typeface="Arial" panose="020B0604020202020204" pitchFamily="34" charset="0"/>
              <a:buChar char="•"/>
            </a:pPr>
            <a:r>
              <a:rPr lang="en-GB" dirty="0"/>
              <a:t>To access values in tuple, use the square brackets for slicing along with the index or indices to obtain value available at that index. For example :</a:t>
            </a:r>
            <a:endParaRPr lang="en-US" dirty="0"/>
          </a:p>
        </p:txBody>
      </p:sp>
      <p:pic>
        <p:nvPicPr>
          <p:cNvPr id="11" name="Picture 10">
            <a:extLst>
              <a:ext uri="{FF2B5EF4-FFF2-40B4-BE49-F238E27FC236}">
                <a16:creationId xmlns:a16="http://schemas.microsoft.com/office/drawing/2014/main" id="{23F0086F-3426-9146-B49C-DF42B681E77A}"/>
              </a:ext>
            </a:extLst>
          </p:cNvPr>
          <p:cNvPicPr>
            <a:picLocks noChangeAspect="1"/>
          </p:cNvPicPr>
          <p:nvPr/>
        </p:nvPicPr>
        <p:blipFill>
          <a:blip r:embed="rId5"/>
          <a:stretch>
            <a:fillRect/>
          </a:stretch>
        </p:blipFill>
        <p:spPr>
          <a:xfrm>
            <a:off x="809991" y="5422404"/>
            <a:ext cx="4038600" cy="876300"/>
          </a:xfrm>
          <a:prstGeom prst="rect">
            <a:avLst/>
          </a:prstGeom>
        </p:spPr>
      </p:pic>
    </p:spTree>
    <p:extLst>
      <p:ext uri="{BB962C8B-B14F-4D97-AF65-F5344CB8AC3E}">
        <p14:creationId xmlns:p14="http://schemas.microsoft.com/office/powerpoint/2010/main" val="344739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3CBC450B-ADE9-3B4E-B112-DB6F93B5EDEC}"/>
              </a:ext>
            </a:extLst>
          </p:cNvPr>
          <p:cNvSpPr>
            <a:spLocks noGrp="1"/>
          </p:cNvSpPr>
          <p:nvPr>
            <p:ph type="title"/>
          </p:nvPr>
        </p:nvSpPr>
        <p:spPr>
          <a:xfrm>
            <a:off x="603250" y="97630"/>
            <a:ext cx="10515600" cy="1325563"/>
          </a:xfrm>
        </p:spPr>
        <p:txBody>
          <a:bodyPr/>
          <a:lstStyle/>
          <a:p>
            <a:pPr eaLnBrk="1" hangingPunct="1"/>
            <a:r>
              <a:rPr lang="en-US" altLang="en-US" b="1" dirty="0">
                <a:ea typeface="ＭＳ Ｐゴシック" panose="020B0600070205080204" pitchFamily="34" charset="-128"/>
              </a:rPr>
              <a:t>           Key to Success</a:t>
            </a:r>
          </a:p>
        </p:txBody>
      </p:sp>
      <p:sp>
        <p:nvSpPr>
          <p:cNvPr id="25602" name="Content Placeholder 2">
            <a:extLst>
              <a:ext uri="{FF2B5EF4-FFF2-40B4-BE49-F238E27FC236}">
                <a16:creationId xmlns:a16="http://schemas.microsoft.com/office/drawing/2014/main" id="{9D95C1E7-70C8-9446-8FE0-2A1EF8D5C1D0}"/>
              </a:ext>
            </a:extLst>
          </p:cNvPr>
          <p:cNvSpPr>
            <a:spLocks noGrp="1"/>
          </p:cNvSpPr>
          <p:nvPr>
            <p:ph idx="1"/>
          </p:nvPr>
        </p:nvSpPr>
        <p:spPr>
          <a:xfrm>
            <a:off x="1676400" y="1295400"/>
            <a:ext cx="8839200" cy="5105400"/>
          </a:xfrm>
        </p:spPr>
        <p:txBody>
          <a:bodyPr/>
          <a:lstStyle/>
          <a:p>
            <a:pPr eaLnBrk="1" hangingPunct="1"/>
            <a:r>
              <a:rPr lang="en-US" altLang="en-US" dirty="0">
                <a:solidFill>
                  <a:schemeClr val="accent1">
                    <a:lumMod val="75000"/>
                  </a:schemeClr>
                </a:solidFill>
                <a:ea typeface="ＭＳ Ｐゴシック" panose="020B0600070205080204" pitchFamily="34" charset="-128"/>
              </a:rPr>
              <a:t>Attendance</a:t>
            </a:r>
          </a:p>
          <a:p>
            <a:pPr lvl="1" eaLnBrk="1" hangingPunct="1"/>
            <a:r>
              <a:rPr lang="en-US" altLang="en-US" dirty="0">
                <a:ea typeface="ＭＳ Ｐゴシック" panose="020B0600070205080204" pitchFamily="34" charset="-128"/>
              </a:rPr>
              <a:t>Pay attention to lectures and keep extra notes</a:t>
            </a:r>
          </a:p>
          <a:p>
            <a:pPr lvl="1" eaLnBrk="1" hangingPunct="1"/>
            <a:r>
              <a:rPr lang="en-US" altLang="en-US" dirty="0">
                <a:ea typeface="ＭＳ Ｐゴシック" panose="020B0600070205080204" pitchFamily="34" charset="-128"/>
              </a:rPr>
              <a:t>Ask questions </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Effort</a:t>
            </a:r>
          </a:p>
          <a:p>
            <a:pPr lvl="1" eaLnBrk="1" hangingPunct="1"/>
            <a:r>
              <a:rPr lang="en-US" altLang="en-US" dirty="0">
                <a:ea typeface="ＭＳ Ｐゴシック" panose="020B0600070205080204" pitchFamily="34" charset="-128"/>
              </a:rPr>
              <a:t>Do homework on your own. It</a:t>
            </a:r>
            <a:r>
              <a:rPr lang="ja-JP" altLang="en-US">
                <a:ea typeface="ＭＳ Ｐゴシック" panose="020B0600070205080204" pitchFamily="34" charset="-128"/>
              </a:rPr>
              <a:t>’</a:t>
            </a:r>
            <a:r>
              <a:rPr lang="en-US" altLang="ja-JP" dirty="0">
                <a:ea typeface="ＭＳ Ｐゴシック" panose="020B0600070205080204" pitchFamily="34" charset="-128"/>
              </a:rPr>
              <a:t>s ok to ask others, but make your own effort </a:t>
            </a:r>
          </a:p>
          <a:p>
            <a:pPr lvl="1" eaLnBrk="1" hangingPunct="1"/>
            <a:r>
              <a:rPr lang="en-US" altLang="en-US" dirty="0">
                <a:ea typeface="ＭＳ Ｐゴシック" panose="020B0600070205080204" pitchFamily="34" charset="-128"/>
              </a:rPr>
              <a:t>Read extra material on your own. Wealth of information available (library books, online articles, research papers)</a:t>
            </a:r>
          </a:p>
          <a:p>
            <a:pPr lvl="1" eaLnBrk="1" hangingPunct="1"/>
            <a:endParaRPr lang="en-US" altLang="en-US" sz="1200" dirty="0">
              <a:ea typeface="ＭＳ Ｐゴシック" panose="020B0600070205080204" pitchFamily="34" charset="-128"/>
            </a:endParaRPr>
          </a:p>
          <a:p>
            <a:pPr eaLnBrk="1" hangingPunct="1"/>
            <a:r>
              <a:rPr lang="en-US" altLang="en-US" dirty="0">
                <a:solidFill>
                  <a:schemeClr val="accent1">
                    <a:lumMod val="75000"/>
                  </a:schemeClr>
                </a:solidFill>
                <a:ea typeface="ＭＳ Ｐゴシック" panose="020B0600070205080204" pitchFamily="34" charset="-128"/>
              </a:rPr>
              <a:t>Consistency</a:t>
            </a:r>
          </a:p>
          <a:p>
            <a:pPr lvl="1" eaLnBrk="1" hangingPunct="1"/>
            <a:r>
              <a:rPr lang="en-US" altLang="en-US" dirty="0">
                <a:ea typeface="ＭＳ Ｐゴシック" panose="020B0600070205080204" pitchFamily="34" charset="-128"/>
              </a:rPr>
              <a:t>Keep up with the class pace</a:t>
            </a:r>
          </a:p>
        </p:txBody>
      </p:sp>
      <p:sp>
        <p:nvSpPr>
          <p:cNvPr id="25603" name="Slide Number Placeholder 3">
            <a:extLst>
              <a:ext uri="{FF2B5EF4-FFF2-40B4-BE49-F238E27FC236}">
                <a16:creationId xmlns:a16="http://schemas.microsoft.com/office/drawing/2014/main" id="{4366B23D-3C18-3448-BD37-F20D273186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137625A-9EEF-BD47-A413-800EBD9C965F}"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pic>
        <p:nvPicPr>
          <p:cNvPr id="25604" name="Picture 2" descr="C:\Users\Loukas\AppData\Local\Microsoft\Windows\Temporary Internet Files\Content.IE5\UBOS63OG\MCj04040070000[1].wmf">
            <a:extLst>
              <a:ext uri="{FF2B5EF4-FFF2-40B4-BE49-F238E27FC236}">
                <a16:creationId xmlns:a16="http://schemas.microsoft.com/office/drawing/2014/main" id="{88FA5166-6B2D-D744-BD76-A30FE2EE5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225425"/>
            <a:ext cx="10731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9019044"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Each key is separated from its value by a colon (:), the items are separated by commas, and the whole thing is enclosed in curly braces</a:t>
            </a:r>
          </a:p>
          <a:p>
            <a:pPr marL="285750" indent="-285750">
              <a:buFont typeface="Arial" panose="020B0604020202020204" pitchFamily="34" charset="0"/>
              <a:buChar char="•"/>
            </a:pPr>
            <a:r>
              <a:rPr lang="en-GB" dirty="0"/>
              <a:t>Keys are unique within a dictionary while values may not be. The values of a dictionary can be of any type, but the keys must be of an immutable data type such as strings, numbers, or tuples.</a:t>
            </a:r>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436162" cy="369332"/>
          </a:xfrm>
          <a:prstGeom prst="rect">
            <a:avLst/>
          </a:prstGeom>
          <a:noFill/>
        </p:spPr>
        <p:txBody>
          <a:bodyPr wrap="none" rtlCol="0">
            <a:spAutoFit/>
          </a:bodyPr>
          <a:lstStyle/>
          <a:p>
            <a:pPr marL="285750" indent="-285750">
              <a:buFont typeface="Wingdings" pitchFamily="2" charset="2"/>
              <a:buChar char="q"/>
            </a:pPr>
            <a:r>
              <a:rPr lang="en-US" dirty="0"/>
              <a:t>Dictionary</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FBFBFE6A-B6EC-E946-B606-54B48F890438}"/>
              </a:ext>
            </a:extLst>
          </p:cNvPr>
          <p:cNvPicPr>
            <a:picLocks noChangeAspect="1"/>
          </p:cNvPicPr>
          <p:nvPr/>
        </p:nvPicPr>
        <p:blipFill>
          <a:blip r:embed="rId3"/>
          <a:stretch>
            <a:fillRect/>
          </a:stretch>
        </p:blipFill>
        <p:spPr>
          <a:xfrm>
            <a:off x="889512" y="3237939"/>
            <a:ext cx="4508500" cy="698500"/>
          </a:xfrm>
          <a:prstGeom prst="rect">
            <a:avLst/>
          </a:prstGeom>
        </p:spPr>
      </p:pic>
      <p:pic>
        <p:nvPicPr>
          <p:cNvPr id="12" name="Picture 11">
            <a:extLst>
              <a:ext uri="{FF2B5EF4-FFF2-40B4-BE49-F238E27FC236}">
                <a16:creationId xmlns:a16="http://schemas.microsoft.com/office/drawing/2014/main" id="{1E67C00B-9414-1C4A-AFD3-7FCBE878A127}"/>
              </a:ext>
            </a:extLst>
          </p:cNvPr>
          <p:cNvPicPr>
            <a:picLocks noChangeAspect="1"/>
          </p:cNvPicPr>
          <p:nvPr/>
        </p:nvPicPr>
        <p:blipFill>
          <a:blip r:embed="rId4"/>
          <a:stretch>
            <a:fillRect/>
          </a:stretch>
        </p:blipFill>
        <p:spPr>
          <a:xfrm>
            <a:off x="6096000" y="3225239"/>
            <a:ext cx="3175000" cy="711200"/>
          </a:xfrm>
          <a:prstGeom prst="rect">
            <a:avLst/>
          </a:prstGeom>
        </p:spPr>
      </p:pic>
      <p:sp>
        <p:nvSpPr>
          <p:cNvPr id="13" name="TextBox 12">
            <a:extLst>
              <a:ext uri="{FF2B5EF4-FFF2-40B4-BE49-F238E27FC236}">
                <a16:creationId xmlns:a16="http://schemas.microsoft.com/office/drawing/2014/main" id="{0535BE80-06E2-CF41-8EC9-AEB8A0B0F96B}"/>
              </a:ext>
            </a:extLst>
          </p:cNvPr>
          <p:cNvSpPr txBox="1"/>
          <p:nvPr/>
        </p:nvSpPr>
        <p:spPr>
          <a:xfrm>
            <a:off x="387927" y="4186079"/>
            <a:ext cx="10185862" cy="646331"/>
          </a:xfrm>
          <a:prstGeom prst="rect">
            <a:avLst/>
          </a:prstGeom>
          <a:noFill/>
        </p:spPr>
        <p:txBody>
          <a:bodyPr wrap="square" rtlCol="0">
            <a:spAutoFit/>
          </a:bodyPr>
          <a:lstStyle/>
          <a:p>
            <a:pPr marL="285750" indent="-285750">
              <a:buFont typeface="Arial" panose="020B0604020202020204" pitchFamily="34" charset="0"/>
              <a:buChar char="•"/>
            </a:pPr>
            <a:r>
              <a:rPr lang="en-GB" dirty="0"/>
              <a:t>You can update a dictionary by adding a new entry or a key-value pair, modifying an existing entry, or deleting an existing entry as shown below in the simple example −</a:t>
            </a:r>
            <a:endParaRPr lang="en-US" dirty="0"/>
          </a:p>
        </p:txBody>
      </p:sp>
      <p:pic>
        <p:nvPicPr>
          <p:cNvPr id="14" name="Picture 13">
            <a:extLst>
              <a:ext uri="{FF2B5EF4-FFF2-40B4-BE49-F238E27FC236}">
                <a16:creationId xmlns:a16="http://schemas.microsoft.com/office/drawing/2014/main" id="{34AF0CE8-F9BB-8545-AEED-54858229B10F}"/>
              </a:ext>
            </a:extLst>
          </p:cNvPr>
          <p:cNvPicPr>
            <a:picLocks noChangeAspect="1"/>
          </p:cNvPicPr>
          <p:nvPr/>
        </p:nvPicPr>
        <p:blipFill>
          <a:blip r:embed="rId5"/>
          <a:stretch>
            <a:fillRect/>
          </a:stretch>
        </p:blipFill>
        <p:spPr>
          <a:xfrm>
            <a:off x="919111" y="5065045"/>
            <a:ext cx="4559300" cy="1206500"/>
          </a:xfrm>
          <a:prstGeom prst="rect">
            <a:avLst/>
          </a:prstGeom>
        </p:spPr>
      </p:pic>
      <p:pic>
        <p:nvPicPr>
          <p:cNvPr id="20" name="Picture 19">
            <a:extLst>
              <a:ext uri="{FF2B5EF4-FFF2-40B4-BE49-F238E27FC236}">
                <a16:creationId xmlns:a16="http://schemas.microsoft.com/office/drawing/2014/main" id="{4353550B-0379-2548-A79C-8BA911139199}"/>
              </a:ext>
            </a:extLst>
          </p:cNvPr>
          <p:cNvPicPr>
            <a:picLocks noChangeAspect="1"/>
          </p:cNvPicPr>
          <p:nvPr/>
        </p:nvPicPr>
        <p:blipFill>
          <a:blip r:embed="rId6"/>
          <a:stretch>
            <a:fillRect/>
          </a:stretch>
        </p:blipFill>
        <p:spPr>
          <a:xfrm>
            <a:off x="6096000" y="5668295"/>
            <a:ext cx="2679700" cy="647700"/>
          </a:xfrm>
          <a:prstGeom prst="rect">
            <a:avLst/>
          </a:prstGeom>
        </p:spPr>
      </p:pic>
    </p:spTree>
    <p:extLst>
      <p:ext uri="{BB962C8B-B14F-4D97-AF65-F5344CB8AC3E}">
        <p14:creationId xmlns:p14="http://schemas.microsoft.com/office/powerpoint/2010/main" val="48868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9019044"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A function is a block of organized, reusable code that is used to perform a single, related action</a:t>
            </a:r>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383712" cy="369332"/>
          </a:xfrm>
          <a:prstGeom prst="rect">
            <a:avLst/>
          </a:prstGeom>
          <a:noFill/>
        </p:spPr>
        <p:txBody>
          <a:bodyPr wrap="none" rtlCol="0">
            <a:spAutoFit/>
          </a:bodyPr>
          <a:lstStyle/>
          <a:p>
            <a:pPr marL="285750" indent="-285750">
              <a:buFont typeface="Wingdings" pitchFamily="2" charset="2"/>
              <a:buChar char="q"/>
            </a:pPr>
            <a:r>
              <a:rPr lang="en-US" dirty="0"/>
              <a:t>Functions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BB2E5CFF-C7A0-5A45-8711-56E60E3645F5}"/>
              </a:ext>
            </a:extLst>
          </p:cNvPr>
          <p:cNvPicPr>
            <a:picLocks noChangeAspect="1"/>
          </p:cNvPicPr>
          <p:nvPr/>
        </p:nvPicPr>
        <p:blipFill>
          <a:blip r:embed="rId3"/>
          <a:stretch>
            <a:fillRect/>
          </a:stretch>
        </p:blipFill>
        <p:spPr>
          <a:xfrm>
            <a:off x="657718" y="2361792"/>
            <a:ext cx="3835400" cy="1511300"/>
          </a:xfrm>
          <a:prstGeom prst="rect">
            <a:avLst/>
          </a:prstGeom>
        </p:spPr>
      </p:pic>
      <p:sp>
        <p:nvSpPr>
          <p:cNvPr id="7" name="TextBox 6">
            <a:extLst>
              <a:ext uri="{FF2B5EF4-FFF2-40B4-BE49-F238E27FC236}">
                <a16:creationId xmlns:a16="http://schemas.microsoft.com/office/drawing/2014/main" id="{36137700-6AE5-C74F-AF1B-835C7115C64D}"/>
              </a:ext>
            </a:extLst>
          </p:cNvPr>
          <p:cNvSpPr txBox="1"/>
          <p:nvPr/>
        </p:nvSpPr>
        <p:spPr>
          <a:xfrm>
            <a:off x="665255" y="4166031"/>
            <a:ext cx="6085577" cy="923330"/>
          </a:xfrm>
          <a:prstGeom prst="rect">
            <a:avLst/>
          </a:prstGeom>
          <a:noFill/>
        </p:spPr>
        <p:txBody>
          <a:bodyPr wrap="none" rtlCol="0">
            <a:spAutoFit/>
          </a:bodyPr>
          <a:lstStyle/>
          <a:p>
            <a:r>
              <a:rPr lang="en-GB" dirty="0"/>
              <a:t>some examples of functions taking specific input and process it.</a:t>
            </a:r>
          </a:p>
          <a:p>
            <a:br>
              <a:rPr lang="en-GB" dirty="0"/>
            </a:br>
            <a:endParaRPr lang="en-US" dirty="0"/>
          </a:p>
        </p:txBody>
      </p:sp>
      <p:pic>
        <p:nvPicPr>
          <p:cNvPr id="9" name="Picture 8">
            <a:extLst>
              <a:ext uri="{FF2B5EF4-FFF2-40B4-BE49-F238E27FC236}">
                <a16:creationId xmlns:a16="http://schemas.microsoft.com/office/drawing/2014/main" id="{D49828DC-F2C4-F24D-B721-442DBD978AD5}"/>
              </a:ext>
            </a:extLst>
          </p:cNvPr>
          <p:cNvPicPr>
            <a:picLocks noChangeAspect="1"/>
          </p:cNvPicPr>
          <p:nvPr/>
        </p:nvPicPr>
        <p:blipFill>
          <a:blip r:embed="rId4"/>
          <a:stretch>
            <a:fillRect/>
          </a:stretch>
        </p:blipFill>
        <p:spPr>
          <a:xfrm>
            <a:off x="889512" y="4917153"/>
            <a:ext cx="5130800" cy="965200"/>
          </a:xfrm>
          <a:prstGeom prst="rect">
            <a:avLst/>
          </a:prstGeom>
        </p:spPr>
      </p:pic>
      <p:pic>
        <p:nvPicPr>
          <p:cNvPr id="10" name="Picture 9">
            <a:extLst>
              <a:ext uri="{FF2B5EF4-FFF2-40B4-BE49-F238E27FC236}">
                <a16:creationId xmlns:a16="http://schemas.microsoft.com/office/drawing/2014/main" id="{AA7F5733-B9F5-0641-A799-A74B1785ABB4}"/>
              </a:ext>
            </a:extLst>
          </p:cNvPr>
          <p:cNvPicPr>
            <a:picLocks noChangeAspect="1"/>
          </p:cNvPicPr>
          <p:nvPr/>
        </p:nvPicPr>
        <p:blipFill>
          <a:blip r:embed="rId5"/>
          <a:stretch>
            <a:fillRect/>
          </a:stretch>
        </p:blipFill>
        <p:spPr>
          <a:xfrm>
            <a:off x="6095570" y="4737640"/>
            <a:ext cx="5708503" cy="1333373"/>
          </a:xfrm>
          <a:prstGeom prst="rect">
            <a:avLst/>
          </a:prstGeom>
        </p:spPr>
      </p:pic>
    </p:spTree>
    <p:extLst>
      <p:ext uri="{BB962C8B-B14F-4D97-AF65-F5344CB8AC3E}">
        <p14:creationId xmlns:p14="http://schemas.microsoft.com/office/powerpoint/2010/main" val="150370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A user-defined prototype for an object that defines a set of attributes that characterize any object of the class. The attributes are data members (class variables and instance variables) and methods, accessed via dot notation.</a:t>
            </a:r>
          </a:p>
          <a:p>
            <a:pPr marL="285750" indent="-285750">
              <a:buFont typeface="Arial" panose="020B0604020202020204" pitchFamily="34" charset="0"/>
              <a:buChar char="•"/>
            </a:pPr>
            <a:r>
              <a:rPr lang="en-GB" b="1" dirty="0"/>
              <a:t>Class variable</a:t>
            </a:r>
            <a:r>
              <a:rPr lang="en-GB" dirty="0"/>
              <a:t> − A variable that is shared by all instances of a class. Class variables are defined within a class but outside any of the class's methods. Class variables are not used as frequently as instance variables are.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939681" cy="369332"/>
          </a:xfrm>
          <a:prstGeom prst="rect">
            <a:avLst/>
          </a:prstGeom>
          <a:noFill/>
        </p:spPr>
        <p:txBody>
          <a:bodyPr wrap="none" rtlCol="0">
            <a:spAutoFit/>
          </a:bodyPr>
          <a:lstStyle/>
          <a:p>
            <a:pPr marL="285750" indent="-285750">
              <a:buFont typeface="Wingdings" pitchFamily="2" charset="2"/>
              <a:buChar char="q"/>
            </a:pPr>
            <a:r>
              <a:rPr lang="en-US" dirty="0"/>
              <a:t>Class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5140" y="347903"/>
            <a:ext cx="1010835" cy="10108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B608B2F3-B1E7-6B40-9B80-05A3215511C5}"/>
              </a:ext>
            </a:extLst>
          </p:cNvPr>
          <p:cNvPicPr>
            <a:picLocks noChangeAspect="1"/>
          </p:cNvPicPr>
          <p:nvPr/>
        </p:nvPicPr>
        <p:blipFill>
          <a:blip r:embed="rId3"/>
          <a:stretch>
            <a:fillRect/>
          </a:stretch>
        </p:blipFill>
        <p:spPr>
          <a:xfrm>
            <a:off x="490394" y="2892762"/>
            <a:ext cx="5047704" cy="2633585"/>
          </a:xfrm>
          <a:prstGeom prst="rect">
            <a:avLst/>
          </a:prstGeom>
        </p:spPr>
      </p:pic>
      <p:sp>
        <p:nvSpPr>
          <p:cNvPr id="11" name="TextBox 10">
            <a:extLst>
              <a:ext uri="{FF2B5EF4-FFF2-40B4-BE49-F238E27FC236}">
                <a16:creationId xmlns:a16="http://schemas.microsoft.com/office/drawing/2014/main" id="{342CB3ED-B6F2-5A48-BA03-A99B0350C62A}"/>
              </a:ext>
            </a:extLst>
          </p:cNvPr>
          <p:cNvSpPr txBox="1"/>
          <p:nvPr/>
        </p:nvSpPr>
        <p:spPr>
          <a:xfrm>
            <a:off x="5920238" y="2859080"/>
            <a:ext cx="5781368" cy="1446550"/>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first method </a:t>
            </a:r>
            <a:r>
              <a:rPr lang="en-GB" sz="1400" i="1" dirty="0"/>
              <a:t>__</a:t>
            </a:r>
            <a:r>
              <a:rPr lang="en-GB" sz="1400" i="1" dirty="0" err="1"/>
              <a:t>init</a:t>
            </a:r>
            <a:r>
              <a:rPr lang="en-GB" sz="1400" i="1" dirty="0"/>
              <a:t>__()</a:t>
            </a:r>
            <a:r>
              <a:rPr lang="en-GB" sz="1400" dirty="0"/>
              <a:t> is a special method, which is called class constructor or initialization method that Python calls when you create a new instance of this class.</a:t>
            </a:r>
          </a:p>
          <a:p>
            <a:pPr marL="285750" indent="-285750">
              <a:buFont typeface="Arial" panose="020B0604020202020204" pitchFamily="34" charset="0"/>
              <a:buChar char="•"/>
            </a:pPr>
            <a:r>
              <a:rPr lang="en-GB" sz="1400" dirty="0"/>
              <a:t>To create instances of a class, you call the class using class name and pass in whatever arguments its </a:t>
            </a:r>
            <a:r>
              <a:rPr lang="en-GB" sz="1400" i="1" dirty="0"/>
              <a:t>__</a:t>
            </a:r>
            <a:r>
              <a:rPr lang="en-GB" sz="1400" i="1" dirty="0" err="1"/>
              <a:t>init</a:t>
            </a:r>
            <a:r>
              <a:rPr lang="en-GB" sz="1400" i="1" dirty="0"/>
              <a:t>__</a:t>
            </a:r>
            <a:r>
              <a:rPr lang="en-GB" sz="1400" dirty="0"/>
              <a:t> method accepts.</a:t>
            </a:r>
          </a:p>
          <a:p>
            <a:endParaRPr lang="en-US" dirty="0"/>
          </a:p>
        </p:txBody>
      </p:sp>
      <p:pic>
        <p:nvPicPr>
          <p:cNvPr id="12" name="Picture 11">
            <a:extLst>
              <a:ext uri="{FF2B5EF4-FFF2-40B4-BE49-F238E27FC236}">
                <a16:creationId xmlns:a16="http://schemas.microsoft.com/office/drawing/2014/main" id="{E1916C55-4A5A-4340-B93C-3A11CDA922D1}"/>
              </a:ext>
            </a:extLst>
          </p:cNvPr>
          <p:cNvPicPr>
            <a:picLocks noChangeAspect="1"/>
          </p:cNvPicPr>
          <p:nvPr/>
        </p:nvPicPr>
        <p:blipFill>
          <a:blip r:embed="rId4"/>
          <a:stretch>
            <a:fillRect/>
          </a:stretch>
        </p:blipFill>
        <p:spPr>
          <a:xfrm>
            <a:off x="6103495" y="3959288"/>
            <a:ext cx="5334000" cy="1117600"/>
          </a:xfrm>
          <a:prstGeom prst="rect">
            <a:avLst/>
          </a:prstGeom>
        </p:spPr>
      </p:pic>
      <p:sp>
        <p:nvSpPr>
          <p:cNvPr id="13" name="TextBox 12">
            <a:extLst>
              <a:ext uri="{FF2B5EF4-FFF2-40B4-BE49-F238E27FC236}">
                <a16:creationId xmlns:a16="http://schemas.microsoft.com/office/drawing/2014/main" id="{88A11D38-31B5-3E47-8E23-4BE45B8413AB}"/>
              </a:ext>
            </a:extLst>
          </p:cNvPr>
          <p:cNvSpPr txBox="1"/>
          <p:nvPr/>
        </p:nvSpPr>
        <p:spPr>
          <a:xfrm>
            <a:off x="5955788" y="4976042"/>
            <a:ext cx="5506307" cy="523220"/>
          </a:xfrm>
          <a:prstGeom prst="rect">
            <a:avLst/>
          </a:prstGeom>
          <a:noFill/>
        </p:spPr>
        <p:txBody>
          <a:bodyPr wrap="square" rtlCol="0">
            <a:spAutoFit/>
          </a:bodyPr>
          <a:lstStyle/>
          <a:p>
            <a:pPr marL="285750" indent="-285750">
              <a:buFont typeface="Arial" panose="020B0604020202020204" pitchFamily="34" charset="0"/>
              <a:buChar char="•"/>
            </a:pPr>
            <a:r>
              <a:rPr lang="en-GB" sz="1400" dirty="0"/>
              <a:t>You access the object's attributes using the dot operator with object. Class variable would be accessed using class name as follows −</a:t>
            </a:r>
            <a:endParaRPr lang="en-US" sz="1400" dirty="0"/>
          </a:p>
        </p:txBody>
      </p:sp>
      <p:pic>
        <p:nvPicPr>
          <p:cNvPr id="14" name="Picture 13">
            <a:extLst>
              <a:ext uri="{FF2B5EF4-FFF2-40B4-BE49-F238E27FC236}">
                <a16:creationId xmlns:a16="http://schemas.microsoft.com/office/drawing/2014/main" id="{DA0B8403-95DA-FE4C-8F83-5D8B1D04D4F5}"/>
              </a:ext>
            </a:extLst>
          </p:cNvPr>
          <p:cNvPicPr>
            <a:picLocks noChangeAspect="1"/>
          </p:cNvPicPr>
          <p:nvPr/>
        </p:nvPicPr>
        <p:blipFill>
          <a:blip r:embed="rId5"/>
          <a:stretch>
            <a:fillRect/>
          </a:stretch>
        </p:blipFill>
        <p:spPr>
          <a:xfrm>
            <a:off x="6311162" y="5526347"/>
            <a:ext cx="4305300" cy="876300"/>
          </a:xfrm>
          <a:prstGeom prst="rect">
            <a:avLst/>
          </a:prstGeom>
        </p:spPr>
      </p:pic>
    </p:spTree>
    <p:extLst>
      <p:ext uri="{BB962C8B-B14F-4D97-AF65-F5344CB8AC3E}">
        <p14:creationId xmlns:p14="http://schemas.microsoft.com/office/powerpoint/2010/main" val="409549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Putting the entire code together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939681" cy="369332"/>
          </a:xfrm>
          <a:prstGeom prst="rect">
            <a:avLst/>
          </a:prstGeom>
          <a:noFill/>
        </p:spPr>
        <p:txBody>
          <a:bodyPr wrap="none" rtlCol="0">
            <a:spAutoFit/>
          </a:bodyPr>
          <a:lstStyle/>
          <a:p>
            <a:pPr marL="285750" indent="-285750">
              <a:buFont typeface="Wingdings" pitchFamily="2" charset="2"/>
              <a:buChar char="q"/>
            </a:pPr>
            <a:r>
              <a:rPr lang="en-US" dirty="0"/>
              <a:t>Class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A730C3D-4934-A948-8D1E-719EADCDCD52}"/>
              </a:ext>
            </a:extLst>
          </p:cNvPr>
          <p:cNvPicPr>
            <a:picLocks noChangeAspect="1"/>
          </p:cNvPicPr>
          <p:nvPr/>
        </p:nvPicPr>
        <p:blipFill>
          <a:blip r:embed="rId3"/>
          <a:stretch>
            <a:fillRect/>
          </a:stretch>
        </p:blipFill>
        <p:spPr>
          <a:xfrm>
            <a:off x="719979" y="2183384"/>
            <a:ext cx="5662019" cy="3745810"/>
          </a:xfrm>
          <a:prstGeom prst="rect">
            <a:avLst/>
          </a:prstGeom>
        </p:spPr>
      </p:pic>
      <p:sp>
        <p:nvSpPr>
          <p:cNvPr id="7" name="TextBox 6">
            <a:extLst>
              <a:ext uri="{FF2B5EF4-FFF2-40B4-BE49-F238E27FC236}">
                <a16:creationId xmlns:a16="http://schemas.microsoft.com/office/drawing/2014/main" id="{48F2B8F1-E6F0-B341-9ED2-4B0E28B010F2}"/>
              </a:ext>
            </a:extLst>
          </p:cNvPr>
          <p:cNvSpPr txBox="1"/>
          <p:nvPr/>
        </p:nvSpPr>
        <p:spPr>
          <a:xfrm>
            <a:off x="6192267" y="1883631"/>
            <a:ext cx="4291780" cy="1138773"/>
          </a:xfrm>
          <a:prstGeom prst="rect">
            <a:avLst/>
          </a:prstGeom>
          <a:noFill/>
        </p:spPr>
        <p:txBody>
          <a:bodyPr wrap="square" rtlCol="0">
            <a:spAutoFit/>
          </a:bodyPr>
          <a:lstStyle/>
          <a:p>
            <a:pPr marL="285750" indent="-285750">
              <a:buFont typeface="Arial" panose="020B0604020202020204" pitchFamily="34" charset="0"/>
              <a:buChar char="•"/>
            </a:pPr>
            <a:r>
              <a:rPr lang="en-GB" sz="1600" dirty="0"/>
              <a:t>You can add, remove, or modify attributes of classes and objects at any time −</a:t>
            </a:r>
          </a:p>
          <a:p>
            <a:br>
              <a:rPr lang="en-GB" dirty="0"/>
            </a:br>
            <a:endParaRPr lang="en-US" dirty="0"/>
          </a:p>
        </p:txBody>
      </p:sp>
      <p:pic>
        <p:nvPicPr>
          <p:cNvPr id="9" name="Picture 8">
            <a:extLst>
              <a:ext uri="{FF2B5EF4-FFF2-40B4-BE49-F238E27FC236}">
                <a16:creationId xmlns:a16="http://schemas.microsoft.com/office/drawing/2014/main" id="{3E653F07-0315-4D4A-8F85-9314995BFB58}"/>
              </a:ext>
            </a:extLst>
          </p:cNvPr>
          <p:cNvPicPr>
            <a:picLocks noChangeAspect="1"/>
          </p:cNvPicPr>
          <p:nvPr/>
        </p:nvPicPr>
        <p:blipFill>
          <a:blip r:embed="rId4"/>
          <a:stretch>
            <a:fillRect/>
          </a:stretch>
        </p:blipFill>
        <p:spPr>
          <a:xfrm>
            <a:off x="6096000" y="2521600"/>
            <a:ext cx="5943600" cy="927100"/>
          </a:xfrm>
          <a:prstGeom prst="rect">
            <a:avLst/>
          </a:prstGeom>
        </p:spPr>
      </p:pic>
    </p:spTree>
    <p:extLst>
      <p:ext uri="{BB962C8B-B14F-4D97-AF65-F5344CB8AC3E}">
        <p14:creationId xmlns:p14="http://schemas.microsoft.com/office/powerpoint/2010/main" val="174685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An example of creating bank account class with deposit and withdraw functions</a:t>
            </a:r>
          </a:p>
          <a:p>
            <a:pPr marL="285750" indent="-285750">
              <a:buFont typeface="Arial" panose="020B0604020202020204" pitchFamily="34" charset="0"/>
              <a:buChar char="•"/>
            </a:pP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939681" cy="369332"/>
          </a:xfrm>
          <a:prstGeom prst="rect">
            <a:avLst/>
          </a:prstGeom>
          <a:noFill/>
        </p:spPr>
        <p:txBody>
          <a:bodyPr wrap="none" rtlCol="0">
            <a:spAutoFit/>
          </a:bodyPr>
          <a:lstStyle/>
          <a:p>
            <a:pPr marL="285750" indent="-285750">
              <a:buFont typeface="Wingdings" pitchFamily="2" charset="2"/>
              <a:buChar char="q"/>
            </a:pPr>
            <a:r>
              <a:rPr lang="en-US" dirty="0"/>
              <a:t>Class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C611E2C1-CDE9-2847-831B-0FD63B9511A6}"/>
              </a:ext>
            </a:extLst>
          </p:cNvPr>
          <p:cNvPicPr>
            <a:picLocks noChangeAspect="1"/>
          </p:cNvPicPr>
          <p:nvPr/>
        </p:nvPicPr>
        <p:blipFill>
          <a:blip r:embed="rId3"/>
          <a:stretch>
            <a:fillRect/>
          </a:stretch>
        </p:blipFill>
        <p:spPr>
          <a:xfrm>
            <a:off x="544082" y="1998718"/>
            <a:ext cx="4604160" cy="4290450"/>
          </a:xfrm>
          <a:prstGeom prst="rect">
            <a:avLst/>
          </a:prstGeom>
        </p:spPr>
      </p:pic>
      <p:pic>
        <p:nvPicPr>
          <p:cNvPr id="10" name="Picture 9">
            <a:extLst>
              <a:ext uri="{FF2B5EF4-FFF2-40B4-BE49-F238E27FC236}">
                <a16:creationId xmlns:a16="http://schemas.microsoft.com/office/drawing/2014/main" id="{21F024A2-C720-6A49-9018-DF7A81741E96}"/>
              </a:ext>
            </a:extLst>
          </p:cNvPr>
          <p:cNvPicPr>
            <a:picLocks noChangeAspect="1"/>
          </p:cNvPicPr>
          <p:nvPr/>
        </p:nvPicPr>
        <p:blipFill>
          <a:blip r:embed="rId4"/>
          <a:stretch>
            <a:fillRect/>
          </a:stretch>
        </p:blipFill>
        <p:spPr>
          <a:xfrm>
            <a:off x="5536169" y="2219801"/>
            <a:ext cx="4135122" cy="1692695"/>
          </a:xfrm>
          <a:prstGeom prst="rect">
            <a:avLst/>
          </a:prstGeom>
        </p:spPr>
      </p:pic>
    </p:spTree>
    <p:extLst>
      <p:ext uri="{BB962C8B-B14F-4D97-AF65-F5344CB8AC3E}">
        <p14:creationId xmlns:p14="http://schemas.microsoft.com/office/powerpoint/2010/main" val="103765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1D2EAFBA-A218-2E48-80D7-FAC578DF1C60}"/>
              </a:ext>
            </a:extLst>
          </p:cNvPr>
          <p:cNvSpPr txBox="1"/>
          <p:nvPr/>
        </p:nvSpPr>
        <p:spPr>
          <a:xfrm>
            <a:off x="744194" y="1218128"/>
            <a:ext cx="8955859" cy="1815882"/>
          </a:xfrm>
          <a:prstGeom prst="rect">
            <a:avLst/>
          </a:prstGeom>
          <a:noFill/>
        </p:spPr>
        <p:txBody>
          <a:bodyPr wrap="square" rtlCol="0">
            <a:spAutoFit/>
          </a:bodyPr>
          <a:lstStyle/>
          <a:p>
            <a:r>
              <a:rPr lang="en-US" sz="1400" b="1" u="sng" dirty="0"/>
              <a:t>Task-1</a:t>
            </a:r>
            <a:r>
              <a:rPr lang="en-US" sz="1400" b="1" dirty="0"/>
              <a:t>:</a:t>
            </a:r>
          </a:p>
          <a:p>
            <a:r>
              <a:rPr lang="en-US" sz="1400" dirty="0"/>
              <a:t>Develop a program that define a “</a:t>
            </a:r>
            <a:r>
              <a:rPr lang="en-US" sz="1400" dirty="0" err="1"/>
              <a:t>RobotManipulator</a:t>
            </a:r>
            <a:r>
              <a:rPr lang="en-US" sz="1400" dirty="0"/>
              <a:t>” class. The robot initial  values are  ID, HW_type, purpose, login_pw, no_of_joints, age, charge_value, charge_drop. The RobotProtype class must have the following methods: print_ID(), get_joints(), add_joints(), </a:t>
            </a:r>
            <a:r>
              <a:rPr lang="en-US" sz="1400" dirty="0" err="1"/>
              <a:t>check_btry_level</a:t>
            </a:r>
            <a:r>
              <a:rPr lang="en-US" sz="1400" dirty="0"/>
              <a:t>()</a:t>
            </a:r>
          </a:p>
          <a:p>
            <a:r>
              <a:rPr lang="en-US" sz="1400" dirty="0"/>
              <a:t>1- create 5 robot objects with different details</a:t>
            </a:r>
          </a:p>
          <a:p>
            <a:r>
              <a:rPr lang="en-US" sz="1400" dirty="0"/>
              <a:t>2- print the details of each robot in an organized detailed format</a:t>
            </a:r>
          </a:p>
          <a:p>
            <a:r>
              <a:rPr lang="en-US" sz="1400" dirty="0"/>
              <a:t>3- calculate the charge level of robot #3 after 2.5hrs of operation</a:t>
            </a:r>
          </a:p>
          <a:p>
            <a:r>
              <a:rPr lang="en-US" sz="1400" dirty="0"/>
              <a:t>4- add 2 new joints to robot #4 and display the old and new joints values</a:t>
            </a:r>
          </a:p>
        </p:txBody>
      </p:sp>
      <p:sp>
        <p:nvSpPr>
          <p:cNvPr id="13" name="TextBox 12">
            <a:extLst>
              <a:ext uri="{FF2B5EF4-FFF2-40B4-BE49-F238E27FC236}">
                <a16:creationId xmlns:a16="http://schemas.microsoft.com/office/drawing/2014/main" id="{BA337529-0B5C-C948-83AC-A68A2DF7A1BF}"/>
              </a:ext>
            </a:extLst>
          </p:cNvPr>
          <p:cNvSpPr txBox="1"/>
          <p:nvPr/>
        </p:nvSpPr>
        <p:spPr>
          <a:xfrm>
            <a:off x="739415" y="3034010"/>
            <a:ext cx="3430747" cy="276999"/>
          </a:xfrm>
          <a:prstGeom prst="rect">
            <a:avLst/>
          </a:prstGeom>
          <a:noFill/>
        </p:spPr>
        <p:txBody>
          <a:bodyPr wrap="none" rtlCol="0">
            <a:spAutoFit/>
          </a:bodyPr>
          <a:lstStyle/>
          <a:p>
            <a:r>
              <a:rPr lang="en-US" sz="1200" b="1" dirty="0"/>
              <a:t>NOTE</a:t>
            </a:r>
            <a:r>
              <a:rPr lang="en-US" sz="1200" dirty="0"/>
              <a:t>: the charge drop is 3.1 every 1 </a:t>
            </a:r>
            <a:r>
              <a:rPr lang="en-US" sz="1200" dirty="0" err="1"/>
              <a:t>hr</a:t>
            </a:r>
            <a:r>
              <a:rPr lang="en-US" sz="1200" dirty="0"/>
              <a:t> of operation</a:t>
            </a:r>
          </a:p>
        </p:txBody>
      </p:sp>
      <p:sp>
        <p:nvSpPr>
          <p:cNvPr id="20" name="TextBox 19">
            <a:extLst>
              <a:ext uri="{FF2B5EF4-FFF2-40B4-BE49-F238E27FC236}">
                <a16:creationId xmlns:a16="http://schemas.microsoft.com/office/drawing/2014/main" id="{032C7D67-1C97-4831-AF9D-05CDE7C4392B}"/>
              </a:ext>
            </a:extLst>
          </p:cNvPr>
          <p:cNvSpPr txBox="1"/>
          <p:nvPr/>
        </p:nvSpPr>
        <p:spPr>
          <a:xfrm>
            <a:off x="744194" y="3670964"/>
            <a:ext cx="8955859" cy="1600438"/>
          </a:xfrm>
          <a:prstGeom prst="rect">
            <a:avLst/>
          </a:prstGeom>
          <a:noFill/>
        </p:spPr>
        <p:txBody>
          <a:bodyPr wrap="square" rtlCol="0">
            <a:spAutoFit/>
          </a:bodyPr>
          <a:lstStyle/>
          <a:p>
            <a:r>
              <a:rPr lang="en-US" sz="1400" b="1" u="sng" dirty="0"/>
              <a:t>Task-2</a:t>
            </a:r>
            <a:r>
              <a:rPr lang="en-US" sz="1400" dirty="0"/>
              <a:t>:</a:t>
            </a:r>
          </a:p>
          <a:p>
            <a:r>
              <a:rPr lang="en-US" sz="1400" dirty="0"/>
              <a:t>Develop a program that define a robot vehicle class “</a:t>
            </a:r>
            <a:r>
              <a:rPr lang="en-US" sz="1400" dirty="0" err="1"/>
              <a:t>RoboVic</a:t>
            </a:r>
            <a:r>
              <a:rPr lang="en-US" sz="1400" dirty="0"/>
              <a:t>”. The robot must be initiated with brand, model, type, gas tank size, and fuel level.</a:t>
            </a:r>
          </a:p>
          <a:p>
            <a:r>
              <a:rPr lang="en-US" sz="1400" dirty="0"/>
              <a:t>1- create 2 robot vehicles with different details</a:t>
            </a:r>
          </a:p>
          <a:p>
            <a:r>
              <a:rPr lang="en-US" sz="1400" dirty="0"/>
              <a:t>2- print the details of each </a:t>
            </a:r>
            <a:r>
              <a:rPr lang="en-US" sz="1400" dirty="0" err="1"/>
              <a:t>vic</a:t>
            </a:r>
            <a:r>
              <a:rPr lang="en-US" sz="1400" dirty="0"/>
              <a:t> in an organized detailed format</a:t>
            </a:r>
          </a:p>
          <a:p>
            <a:r>
              <a:rPr lang="en-US" sz="1400" dirty="0"/>
              <a:t>3- check the fuel level tank after driving. The </a:t>
            </a:r>
            <a:r>
              <a:rPr lang="en-US" sz="1400" dirty="0" err="1"/>
              <a:t>vic</a:t>
            </a:r>
            <a:r>
              <a:rPr lang="en-US" sz="1400" dirty="0"/>
              <a:t> consume 0.75 lit per 2 miles.</a:t>
            </a:r>
          </a:p>
          <a:p>
            <a:r>
              <a:rPr lang="en-US" sz="1400" dirty="0"/>
              <a:t>4- add fuel and check the new fuel tank level</a:t>
            </a:r>
          </a:p>
        </p:txBody>
      </p:sp>
    </p:spTree>
    <p:extLst>
      <p:ext uri="{BB962C8B-B14F-4D97-AF65-F5344CB8AC3E}">
        <p14:creationId xmlns:p14="http://schemas.microsoft.com/office/powerpoint/2010/main" val="142667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606452" y="1633167"/>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Webots is an open-source  under the </a:t>
            </a:r>
            <a:r>
              <a:rPr lang="en-GB" dirty="0">
                <a:hlinkClick r:id="rId2">
                  <a:extLst>
                    <a:ext uri="{A12FA001-AC4F-418D-AE19-62706E023703}">
                      <ahyp:hlinkClr xmlns:ahyp="http://schemas.microsoft.com/office/drawing/2018/hyperlinkcolor" val="tx"/>
                    </a:ext>
                  </a:extLst>
                </a:hlinkClick>
              </a:rPr>
              <a:t>Apache 2.0 license</a:t>
            </a:r>
            <a:r>
              <a:rPr lang="en-GB" dirty="0"/>
              <a:t>. three-dimensional mobile robot simulator.</a:t>
            </a:r>
          </a:p>
          <a:p>
            <a:pPr marL="285750" indent="-285750">
              <a:buFont typeface="Arial" panose="020B0604020202020204" pitchFamily="34" charset="0"/>
              <a:buChar char="•"/>
            </a:pPr>
            <a:r>
              <a:rPr lang="en-GB" dirty="0"/>
              <a:t>It was originally developed as a research tool to investigate various control algorithms in mobile robotics</a:t>
            </a:r>
          </a:p>
          <a:p>
            <a:pPr marL="285750" indent="-285750">
              <a:buFont typeface="Arial" panose="020B0604020202020204" pitchFamily="34" charset="0"/>
              <a:buChar char="•"/>
            </a:pPr>
            <a:r>
              <a:rPr lang="en-GB" dirty="0"/>
              <a:t>It support development of various types of robots from design to full control and simulation</a:t>
            </a:r>
          </a:p>
          <a:p>
            <a:pPr marL="285750" indent="-285750">
              <a:buFont typeface="Arial" panose="020B0604020202020204" pitchFamily="34" charset="0"/>
              <a:buChar char="•"/>
            </a:pPr>
            <a:r>
              <a:rPr lang="en-GB" dirty="0"/>
              <a:t>Webots support the development of commercial and research robots</a:t>
            </a:r>
          </a:p>
          <a:p>
            <a:pPr marL="285750" indent="-285750">
              <a:buFont typeface="Arial" panose="020B0604020202020204" pitchFamily="34" charset="0"/>
              <a:buChar char="•"/>
            </a:pPr>
            <a:r>
              <a:rPr lang="en-GB" dirty="0"/>
              <a:t>Supported robots: </a:t>
            </a:r>
            <a:r>
              <a:rPr lang="en-GB" dirty="0">
                <a:solidFill>
                  <a:schemeClr val="accent5">
                    <a:lumMod val="75000"/>
                  </a:schemeClr>
                </a:solidFill>
              </a:rPr>
              <a:t>https://cyberbotics.com/doc/guide/</a:t>
            </a:r>
            <a:r>
              <a:rPr lang="en-GB" dirty="0" err="1">
                <a:solidFill>
                  <a:schemeClr val="accent5">
                    <a:lumMod val="75000"/>
                  </a:schemeClr>
                </a:solidFill>
              </a:rPr>
              <a:t>robots?tab-language</a:t>
            </a:r>
            <a:r>
              <a:rPr lang="en-GB" dirty="0">
                <a:solidFill>
                  <a:schemeClr val="accent5">
                    <a:lumMod val="75000"/>
                  </a:schemeClr>
                </a:solidFill>
              </a:rPr>
              <a:t>=python</a:t>
            </a:r>
          </a:p>
          <a:p>
            <a:pPr marL="285750" indent="-285750">
              <a:buFont typeface="Arial" panose="020B0604020202020204" pitchFamily="34" charset="0"/>
              <a:buChar char="•"/>
            </a:pPr>
            <a:endParaRPr lang="en-GB" dirty="0"/>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136995" cy="369332"/>
          </a:xfrm>
          <a:prstGeom prst="rect">
            <a:avLst/>
          </a:prstGeom>
          <a:noFill/>
        </p:spPr>
        <p:txBody>
          <a:bodyPr wrap="none" rtlCol="0">
            <a:spAutoFit/>
          </a:bodyPr>
          <a:lstStyle/>
          <a:p>
            <a:pPr marL="285750" indent="-285750">
              <a:buFont typeface="Wingdings" pitchFamily="2" charset="2"/>
              <a:buChar char="q"/>
            </a:pPr>
            <a:r>
              <a:rPr lang="en-US" dirty="0"/>
              <a:t>Webots Overview</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6606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97853C-A4B1-5144-B33C-9C3D67A1D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84" y="3617617"/>
            <a:ext cx="1176453" cy="1176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42F49A-6EE5-0F46-8943-6A6A6693E6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707" y="3407083"/>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27925B4-D794-4343-A818-84CE6181B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5191" y="3373122"/>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124AE3A-6EC0-4940-B91B-DDA8B1EF9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1211" y="3312182"/>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D461F78-1C6A-0846-B155-7F2858F8C4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1049" y="319343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0BB83A1-203F-4C49-9A5A-95B9B18254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747" y="473272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FAFE7DC5-E4ED-6B49-B4BD-E9253D5450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1728" y="4327813"/>
            <a:ext cx="1850057" cy="18500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B537089-C929-744B-9BAB-1E729E045E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7427" y="4774772"/>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020F8E0-6A77-934C-A762-4ADFD5E109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5808" y="459551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D2F68F2-4C32-064D-BA58-62634FD629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4597" y="459551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5A9BE1A-2788-4E4F-A3CA-B8A35893D1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9948" y="3081581"/>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7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606452" y="1633167"/>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endParaRPr lang="en-GB" dirty="0"/>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460417" cy="369332"/>
          </a:xfrm>
          <a:prstGeom prst="rect">
            <a:avLst/>
          </a:prstGeom>
          <a:noFill/>
        </p:spPr>
        <p:txBody>
          <a:bodyPr wrap="none" rtlCol="0">
            <a:spAutoFit/>
          </a:bodyPr>
          <a:lstStyle/>
          <a:p>
            <a:pPr marL="285750" indent="-285750">
              <a:buFont typeface="Wingdings" pitchFamily="2" charset="2"/>
              <a:buChar char="q"/>
            </a:pPr>
            <a:r>
              <a:rPr lang="en-US" dirty="0"/>
              <a:t>System requirements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83303"/>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B04247-9C06-084B-BF46-5ED7201E6E14}"/>
              </a:ext>
            </a:extLst>
          </p:cNvPr>
          <p:cNvSpPr txBox="1"/>
          <p:nvPr/>
        </p:nvSpPr>
        <p:spPr>
          <a:xfrm>
            <a:off x="970288" y="1920745"/>
            <a:ext cx="10408049"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A recent PC or Mac computer with at least a 2 GHz dual core CPU clock speed and 2 GB of RAM is a minimum requirement. A quad-core CPU is however recommended.</a:t>
            </a:r>
          </a:p>
          <a:p>
            <a:pPr marL="285750" indent="-285750">
              <a:buFont typeface="Arial" panose="020B0604020202020204" pitchFamily="34" charset="0"/>
              <a:buChar char="•"/>
            </a:pPr>
            <a:r>
              <a:rPr lang="en-GB" sz="1600" dirty="0"/>
              <a:t>An NVIDIA or AMD OpenGL (minimum version 3.3) capable graphics adapter with at least 512 MB of RAM is required</a:t>
            </a:r>
            <a:endParaRPr lang="en-US" sz="1600" dirty="0"/>
          </a:p>
        </p:txBody>
      </p:sp>
      <p:sp>
        <p:nvSpPr>
          <p:cNvPr id="5" name="TextBox 4">
            <a:extLst>
              <a:ext uri="{FF2B5EF4-FFF2-40B4-BE49-F238E27FC236}">
                <a16:creationId xmlns:a16="http://schemas.microsoft.com/office/drawing/2014/main" id="{D49466A9-BEF0-B940-A3D0-EDFEFD576DD3}"/>
              </a:ext>
            </a:extLst>
          </p:cNvPr>
          <p:cNvSpPr txBox="1"/>
          <p:nvPr/>
        </p:nvSpPr>
        <p:spPr>
          <a:xfrm>
            <a:off x="889512" y="3045844"/>
            <a:ext cx="4927311" cy="369332"/>
          </a:xfrm>
          <a:prstGeom prst="rect">
            <a:avLst/>
          </a:prstGeom>
          <a:noFill/>
        </p:spPr>
        <p:txBody>
          <a:bodyPr wrap="none" rtlCol="0">
            <a:spAutoFit/>
          </a:bodyPr>
          <a:lstStyle/>
          <a:p>
            <a:pPr marL="285750" indent="-285750">
              <a:buFont typeface="Wingdings" pitchFamily="2" charset="2"/>
              <a:buChar char="q"/>
            </a:pPr>
            <a:r>
              <a:rPr lang="en-GB" dirty="0"/>
              <a:t>The following operating systems are supported:</a:t>
            </a:r>
            <a:endParaRPr lang="en-US" dirty="0"/>
          </a:p>
        </p:txBody>
      </p:sp>
      <p:sp>
        <p:nvSpPr>
          <p:cNvPr id="7" name="TextBox 6">
            <a:extLst>
              <a:ext uri="{FF2B5EF4-FFF2-40B4-BE49-F238E27FC236}">
                <a16:creationId xmlns:a16="http://schemas.microsoft.com/office/drawing/2014/main" id="{A5AE6750-9506-DB42-B160-2A2709F2D8C2}"/>
              </a:ext>
            </a:extLst>
          </p:cNvPr>
          <p:cNvSpPr txBox="1"/>
          <p:nvPr/>
        </p:nvSpPr>
        <p:spPr>
          <a:xfrm>
            <a:off x="1048296" y="3584795"/>
            <a:ext cx="9728616" cy="2831544"/>
          </a:xfrm>
          <a:prstGeom prst="rect">
            <a:avLst/>
          </a:prstGeom>
          <a:noFill/>
        </p:spPr>
        <p:txBody>
          <a:bodyPr wrap="square" rtlCol="0">
            <a:spAutoFit/>
          </a:bodyPr>
          <a:lstStyle/>
          <a:p>
            <a:pPr marL="285750" indent="-285750">
              <a:buFont typeface="Arial" panose="020B0604020202020204" pitchFamily="34" charset="0"/>
              <a:buChar char="•"/>
            </a:pPr>
            <a:r>
              <a:rPr lang="en-GB" sz="1600" dirty="0"/>
              <a:t>Linux: Webots is ensured to run on the latest Ubuntu Long Term Support (LTS) release, currently version 20.04. </a:t>
            </a:r>
          </a:p>
          <a:p>
            <a:pPr marL="285750" indent="-285750">
              <a:buFont typeface="Arial" panose="020B0604020202020204" pitchFamily="34" charset="0"/>
              <a:buChar char="•"/>
            </a:pPr>
            <a:r>
              <a:rPr lang="en-GB" sz="1600" dirty="0"/>
              <a:t>Windows: Webots runs on Windows 10 and Windows 8.1 (64-bit versions only).</a:t>
            </a:r>
          </a:p>
          <a:p>
            <a:pPr marL="285750" indent="-285750">
              <a:buFont typeface="Arial" panose="020B0604020202020204" pitchFamily="34" charset="0"/>
              <a:buChar char="•"/>
            </a:pPr>
            <a:r>
              <a:rPr lang="en-GB" sz="1600" dirty="0"/>
              <a:t>Mac: Webots runs on macOS 10.15 "Catalina" and 10.14 "Mojave".</a:t>
            </a:r>
          </a:p>
          <a:p>
            <a:pPr marL="285750" indent="-285750">
              <a:buFont typeface="Arial" panose="020B0604020202020204" pitchFamily="34" charset="0"/>
              <a:buChar char="•"/>
            </a:pPr>
            <a:r>
              <a:rPr lang="en-GB" sz="1600" dirty="0"/>
              <a:t>Pre-installation guide : </a:t>
            </a:r>
            <a:r>
              <a:rPr lang="en-GB" sz="1600" dirty="0">
                <a:solidFill>
                  <a:schemeClr val="accent5">
                    <a:lumMod val="75000"/>
                  </a:schemeClr>
                </a:solidFill>
                <a:hlinkClick r:id="rId3"/>
              </a:rPr>
              <a:t>https://cyberbotics.com/doc/guide/installation-procedure?tab-language=python</a:t>
            </a:r>
            <a:endParaRPr lang="en-GB" sz="1600" dirty="0">
              <a:solidFill>
                <a:schemeClr val="accent5">
                  <a:lumMod val="75000"/>
                </a:schemeClr>
              </a:solidFill>
            </a:endParaRPr>
          </a:p>
          <a:p>
            <a:pPr marL="285750" indent="-285750">
              <a:buFont typeface="Arial" panose="020B0604020202020204" pitchFamily="34" charset="0"/>
              <a:buChar char="•"/>
            </a:pPr>
            <a:r>
              <a:rPr lang="en-GB" sz="1600" dirty="0"/>
              <a:t>Post-installation guide: </a:t>
            </a:r>
            <a:r>
              <a:rPr lang="en-GB" sz="1600" u="sng" dirty="0">
                <a:solidFill>
                  <a:schemeClr val="accent5">
                    <a:lumMod val="75000"/>
                  </a:schemeClr>
                </a:solidFill>
              </a:rPr>
              <a:t>https://cyberbotics.com/doc/guide/</a:t>
            </a:r>
            <a:r>
              <a:rPr lang="en-GB" sz="1600" u="sng" dirty="0" err="1">
                <a:solidFill>
                  <a:schemeClr val="accent5">
                    <a:lumMod val="75000"/>
                  </a:schemeClr>
                </a:solidFill>
              </a:rPr>
              <a:t>starting-webots?tab-language</a:t>
            </a:r>
            <a:r>
              <a:rPr lang="en-GB" sz="1600" u="sng" dirty="0">
                <a:solidFill>
                  <a:schemeClr val="accent5">
                    <a:lumMod val="75000"/>
                  </a:schemeClr>
                </a:solidFill>
              </a:rPr>
              <a:t>=python</a:t>
            </a:r>
          </a:p>
          <a:p>
            <a:pPr marL="285750" indent="-285750">
              <a:buFont typeface="Arial" panose="020B0604020202020204" pitchFamily="34" charset="0"/>
              <a:buChar char="•"/>
            </a:pPr>
            <a:r>
              <a:rPr lang="en-GB" sz="1600" dirty="0"/>
              <a:t>Webots is released under the terms of the </a:t>
            </a:r>
            <a:r>
              <a:rPr lang="en-GB" sz="1600" dirty="0">
                <a:hlinkClick r:id="rId4">
                  <a:extLst>
                    <a:ext uri="{A12FA001-AC4F-418D-AE19-62706E023703}">
                      <ahyp:hlinkClr xmlns:ahyp="http://schemas.microsoft.com/office/drawing/2018/hyperlinkcolor" val="tx"/>
                    </a:ext>
                  </a:extLst>
                </a:hlinkClick>
              </a:rPr>
              <a:t>Apache 2.0 license agreement</a:t>
            </a:r>
            <a:r>
              <a:rPr lang="en-GB" sz="1600" dirty="0"/>
              <a:t>. Apache 2.0 is an industry friendly, non-contaminating, permissive open-source license that grants everyone the right to use a software source code, free of charge, for any purpose, including commercial applications.</a:t>
            </a:r>
          </a:p>
          <a:p>
            <a:pPr marL="285750" indent="-285750">
              <a:buFont typeface="Arial" panose="020B0604020202020204" pitchFamily="34" charset="0"/>
              <a:buChar char="•"/>
            </a:pPr>
            <a:r>
              <a:rPr lang="en-GB" sz="1600" dirty="0"/>
              <a:t>License agreement : </a:t>
            </a:r>
            <a:r>
              <a:rPr lang="en-GB" sz="1600" dirty="0">
                <a:solidFill>
                  <a:schemeClr val="accent5">
                    <a:lumMod val="75000"/>
                  </a:schemeClr>
                </a:solidFill>
                <a:hlinkClick r:id="rId5"/>
              </a:rPr>
              <a:t>https://cyberbotics.com/doc/guide/webots-license-agreement?tab-language=python</a:t>
            </a:r>
            <a:endParaRPr lang="en-GB" sz="1600" dirty="0">
              <a:solidFill>
                <a:schemeClr val="accent5">
                  <a:lumMod val="75000"/>
                </a:schemeClr>
              </a:solidFill>
            </a:endParaRPr>
          </a:p>
          <a:p>
            <a:pPr marL="285750" indent="-285750">
              <a:buFont typeface="Arial" panose="020B0604020202020204" pitchFamily="34" charset="0"/>
              <a:buChar char="•"/>
            </a:pPr>
            <a:r>
              <a:rPr lang="en-GB" sz="1600" dirty="0"/>
              <a:t>Privacy policy: </a:t>
            </a:r>
            <a:r>
              <a:rPr lang="en-GB" sz="1600" u="sng" dirty="0">
                <a:solidFill>
                  <a:schemeClr val="accent5">
                    <a:lumMod val="75000"/>
                  </a:schemeClr>
                </a:solidFill>
              </a:rPr>
              <a:t>https://cyberbotics.com/doc/guide/privacy-policy?tab-language=python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73702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606452" y="1633167"/>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endParaRPr lang="en-GB" dirty="0"/>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259658" cy="369332"/>
          </a:xfrm>
          <a:prstGeom prst="rect">
            <a:avLst/>
          </a:prstGeom>
          <a:noFill/>
        </p:spPr>
        <p:txBody>
          <a:bodyPr wrap="none" rtlCol="0">
            <a:spAutoFit/>
          </a:bodyPr>
          <a:lstStyle/>
          <a:p>
            <a:pPr marL="285750" indent="-285750">
              <a:buFont typeface="Wingdings" pitchFamily="2" charset="2"/>
              <a:buChar char="q"/>
            </a:pPr>
            <a:r>
              <a:rPr lang="en-US" dirty="0"/>
              <a:t>Benefits of Webots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311915"/>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B04247-9C06-084B-BF46-5ED7201E6E14}"/>
              </a:ext>
            </a:extLst>
          </p:cNvPr>
          <p:cNvSpPr txBox="1"/>
          <p:nvPr/>
        </p:nvSpPr>
        <p:spPr>
          <a:xfrm>
            <a:off x="929607" y="1737567"/>
            <a:ext cx="10408049" cy="2600712"/>
          </a:xfrm>
          <a:prstGeom prst="rect">
            <a:avLst/>
          </a:prstGeom>
          <a:noFill/>
        </p:spPr>
        <p:txBody>
          <a:bodyPr wrap="square" rtlCol="0">
            <a:spAutoFit/>
          </a:bodyPr>
          <a:lstStyle/>
          <a:p>
            <a:pPr marL="285750" indent="-285750">
              <a:buFont typeface="Arial" panose="020B0604020202020204" pitchFamily="34" charset="0"/>
              <a:buChar char="•"/>
            </a:pPr>
            <a:r>
              <a:rPr lang="en-GB" sz="1500" dirty="0"/>
              <a:t>It offers a rapid prototyping environment, that allows the user to create 3D virtual worlds with physics properties such as mass, joints, friction coefficients, etc</a:t>
            </a:r>
          </a:p>
          <a:p>
            <a:pPr marL="285750" indent="-285750">
              <a:buFont typeface="Arial" panose="020B0604020202020204" pitchFamily="34" charset="0"/>
              <a:buChar char="•"/>
            </a:pPr>
            <a:r>
              <a:rPr lang="en-GB" sz="1500" dirty="0"/>
              <a:t>Support different types of sensors and actuators such as cameras, motors, sensors, receivers.</a:t>
            </a:r>
          </a:p>
          <a:p>
            <a:pPr marL="285750" indent="-285750">
              <a:buFont typeface="Arial" panose="020B0604020202020204" pitchFamily="34" charset="0"/>
              <a:buChar char="•"/>
            </a:pPr>
            <a:r>
              <a:rPr lang="en-GB" sz="1500" dirty="0"/>
              <a:t>Adaptive behaviour research (genetic algorithm, neural networks, AI, etc.)</a:t>
            </a:r>
          </a:p>
          <a:p>
            <a:pPr marL="285750" indent="-285750">
              <a:buFont typeface="Arial" panose="020B0604020202020204" pitchFamily="34" charset="0"/>
              <a:buChar char="•"/>
            </a:pPr>
            <a:r>
              <a:rPr lang="en-GB" sz="1500" dirty="0"/>
              <a:t>Multi-agent research such as swarm intelligence</a:t>
            </a:r>
            <a:br>
              <a:rPr lang="en-GB" dirty="0"/>
            </a:br>
            <a:endParaRPr lang="en-GB" dirty="0"/>
          </a:p>
          <a:p>
            <a:pPr marL="285750" indent="-285750">
              <a:buFont typeface="Arial" panose="020B0604020202020204" pitchFamily="34" charset="0"/>
              <a:buChar char="•"/>
            </a:pPr>
            <a:endParaRPr lang="en-GB" dirty="0"/>
          </a:p>
          <a:p>
            <a:br>
              <a:rPr lang="en-GB" dirty="0"/>
            </a:br>
            <a:endParaRPr lang="en-GB" dirty="0"/>
          </a:p>
          <a:p>
            <a:pPr marL="285750" indent="-285750">
              <a:buFont typeface="Arial" panose="020B0604020202020204" pitchFamily="34" charset="0"/>
              <a:buChar char="•"/>
            </a:pPr>
            <a:endParaRPr lang="en-US" sz="1600" dirty="0"/>
          </a:p>
        </p:txBody>
      </p:sp>
      <p:sp>
        <p:nvSpPr>
          <p:cNvPr id="20" name="TextBox 19">
            <a:extLst>
              <a:ext uri="{FF2B5EF4-FFF2-40B4-BE49-F238E27FC236}">
                <a16:creationId xmlns:a16="http://schemas.microsoft.com/office/drawing/2014/main" id="{0AF27C95-5E32-8849-97F0-65AAAAE4ED00}"/>
              </a:ext>
            </a:extLst>
          </p:cNvPr>
          <p:cNvSpPr txBox="1"/>
          <p:nvPr/>
        </p:nvSpPr>
        <p:spPr>
          <a:xfrm>
            <a:off x="889512" y="3235212"/>
            <a:ext cx="9558632" cy="3416320"/>
          </a:xfrm>
          <a:prstGeom prst="rect">
            <a:avLst/>
          </a:prstGeom>
          <a:noFill/>
        </p:spPr>
        <p:txBody>
          <a:bodyPr wrap="square" rtlCol="0">
            <a:spAutoFit/>
          </a:bodyPr>
          <a:lstStyle/>
          <a:p>
            <a:pPr marL="285750" indent="-285750">
              <a:buFont typeface="Wingdings" pitchFamily="2" charset="2"/>
              <a:buChar char="q"/>
            </a:pPr>
            <a:r>
              <a:rPr lang="en-US" dirty="0"/>
              <a:t> Supported programming languages and files</a:t>
            </a:r>
          </a:p>
          <a:p>
            <a:pPr marL="285750" indent="-285750">
              <a:buFont typeface="Wingdings" pitchFamily="2" charset="2"/>
              <a:buChar char="q"/>
            </a:pPr>
            <a:endParaRPr lang="en-US" sz="1500" dirty="0"/>
          </a:p>
          <a:p>
            <a:pPr marL="285750" indent="-285750">
              <a:buFont typeface="Arial" panose="020B0604020202020204" pitchFamily="34" charset="0"/>
              <a:buChar char="•"/>
            </a:pPr>
            <a:r>
              <a:rPr lang="en-GB" sz="1500" dirty="0"/>
              <a:t>A basic knowledge of the C, C++, Java, Python or MATLAB programming language is necessary to program your own robot controllers ( for this course, we will use Python only).</a:t>
            </a:r>
          </a:p>
          <a:p>
            <a:pPr marL="285750" indent="-285750">
              <a:buFont typeface="Arial" panose="020B0604020202020204" pitchFamily="34" charset="0"/>
              <a:buChar char="•"/>
            </a:pPr>
            <a:r>
              <a:rPr lang="en-GB" sz="1500" dirty="0"/>
              <a:t>A Webots </a:t>
            </a:r>
            <a:r>
              <a:rPr lang="en-GB" sz="1500" i="1" dirty="0"/>
              <a:t>world</a:t>
            </a:r>
            <a:r>
              <a:rPr lang="en-GB" sz="1500" dirty="0"/>
              <a:t> file (.</a:t>
            </a:r>
            <a:r>
              <a:rPr lang="en-GB" sz="1500" dirty="0" err="1"/>
              <a:t>wbt</a:t>
            </a:r>
            <a:r>
              <a:rPr lang="en-GB" sz="1500" dirty="0"/>
              <a:t>) that defines one or several robots and their environment. The .</a:t>
            </a:r>
            <a:r>
              <a:rPr lang="en-GB" sz="1500" dirty="0" err="1"/>
              <a:t>wbt</a:t>
            </a:r>
            <a:r>
              <a:rPr lang="en-GB" sz="1500" dirty="0"/>
              <a:t> file does sometimes depend on external PROTO files (.proto) and textures.</a:t>
            </a:r>
          </a:p>
          <a:p>
            <a:pPr marL="285750" indent="-285750">
              <a:buFont typeface="Arial" panose="020B0604020202020204" pitchFamily="34" charset="0"/>
              <a:buChar char="•"/>
            </a:pPr>
            <a:r>
              <a:rPr lang="en-GB" sz="1500" dirty="0"/>
              <a:t>A world, in Webots, is a 3D description of the properties of robots and of their environment. It contains a description of every object: position, orientation, geometry, appearance (like colour or brightness), physical properties, type of object, etc.</a:t>
            </a:r>
          </a:p>
          <a:p>
            <a:pPr marL="285750" indent="-285750">
              <a:buFont typeface="Arial" panose="020B0604020202020204" pitchFamily="34" charset="0"/>
              <a:buChar char="•"/>
            </a:pPr>
            <a:r>
              <a:rPr lang="en-GB" sz="1500" dirty="0"/>
              <a:t>A controller is a computer program that controls a robot specified in a world file. Controllers can be written in any of the programming languages supported by Webots: C, C++, Java, Python or MATLAB. When a simulation starts, Webots launches the specified controllers, each as a separate process, and it associates the controller processes with the simulated robots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88171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606452" y="1633167"/>
            <a:ext cx="11135722" cy="4505488"/>
          </a:xfrm>
          <a:prstGeom prst="rect">
            <a:avLst/>
          </a:prstGeom>
        </p:spPr>
        <p:txBody>
          <a:bodyPr vert="horz" lIns="91440" tIns="45720" rIns="91440" bIns="45720" rtlCol="0">
            <a:normAutofit/>
          </a:bodyPr>
          <a:lstStyle/>
          <a:p>
            <a:pPr marL="285750" indent="-285750">
              <a:buFont typeface="Arial" panose="020B0604020202020204" pitchFamily="34" charset="0"/>
              <a:buChar char="•"/>
            </a:pPr>
            <a:endParaRPr lang="en-GB" dirty="0"/>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168094" cy="369332"/>
          </a:xfrm>
          <a:prstGeom prst="rect">
            <a:avLst/>
          </a:prstGeom>
          <a:noFill/>
        </p:spPr>
        <p:txBody>
          <a:bodyPr wrap="none" rtlCol="0">
            <a:spAutoFit/>
          </a:bodyPr>
          <a:lstStyle/>
          <a:p>
            <a:pPr marL="285750" indent="-285750">
              <a:buFont typeface="Wingdings" pitchFamily="2" charset="2"/>
              <a:buChar char="q"/>
            </a:pPr>
            <a:r>
              <a:rPr lang="en-US" dirty="0"/>
              <a:t>The user interface</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98694"/>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4F30B13-3321-6D4C-999B-910D74E0A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387" y="1438230"/>
            <a:ext cx="7571787" cy="4239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0A11B2-35DD-754A-9A14-7EE3A05E1E5E}"/>
              </a:ext>
            </a:extLst>
          </p:cNvPr>
          <p:cNvSpPr txBox="1"/>
          <p:nvPr/>
        </p:nvSpPr>
        <p:spPr>
          <a:xfrm>
            <a:off x="938104" y="1821175"/>
            <a:ext cx="2900631" cy="3539430"/>
          </a:xfrm>
          <a:prstGeom prst="rect">
            <a:avLst/>
          </a:prstGeom>
          <a:noFill/>
        </p:spPr>
        <p:txBody>
          <a:bodyPr wrap="square" rtlCol="0">
            <a:spAutoFit/>
          </a:bodyPr>
          <a:lstStyle/>
          <a:p>
            <a:r>
              <a:rPr lang="en-GB" sz="1600" dirty="0"/>
              <a:t>Webots GUI is composed of four principal windows: </a:t>
            </a:r>
          </a:p>
          <a:p>
            <a:endParaRPr lang="en-GB" sz="1600" dirty="0"/>
          </a:p>
          <a:p>
            <a:pPr marL="342900" indent="-342900">
              <a:buFont typeface="+mj-lt"/>
              <a:buAutoNum type="arabicPeriod"/>
            </a:pPr>
            <a:r>
              <a:rPr lang="en-GB" sz="1600" dirty="0"/>
              <a:t>The </a:t>
            </a:r>
            <a:r>
              <a:rPr lang="en-GB" sz="1600" i="1" dirty="0"/>
              <a:t>3D window</a:t>
            </a:r>
            <a:r>
              <a:rPr lang="en-GB" sz="1600" dirty="0"/>
              <a:t> that displays and allows you to interact with the 3D simulation.</a:t>
            </a:r>
          </a:p>
          <a:p>
            <a:pPr marL="342900" indent="-342900">
              <a:buFont typeface="+mj-lt"/>
              <a:buAutoNum type="arabicPeriod"/>
            </a:pPr>
            <a:r>
              <a:rPr lang="en-GB" sz="1600" dirty="0"/>
              <a:t>The </a:t>
            </a:r>
            <a:r>
              <a:rPr lang="en-GB" sz="1600" i="1" dirty="0"/>
              <a:t>Scene tree</a:t>
            </a:r>
            <a:r>
              <a:rPr lang="en-GB" sz="1600" dirty="0"/>
              <a:t> which is a hierarchical representation of the current world.</a:t>
            </a:r>
          </a:p>
          <a:p>
            <a:pPr marL="342900" indent="-342900">
              <a:buFont typeface="+mj-lt"/>
              <a:buAutoNum type="arabicPeriod"/>
            </a:pPr>
            <a:r>
              <a:rPr lang="en-GB" sz="1600" dirty="0"/>
              <a:t>The </a:t>
            </a:r>
            <a:r>
              <a:rPr lang="en-GB" sz="1600" i="1" dirty="0"/>
              <a:t>Text editor</a:t>
            </a:r>
            <a:r>
              <a:rPr lang="en-GB" sz="1600" dirty="0"/>
              <a:t> that allows you to edit source code.</a:t>
            </a:r>
          </a:p>
          <a:p>
            <a:pPr marL="342900" indent="-342900">
              <a:buFont typeface="+mj-lt"/>
              <a:buAutoNum type="arabicPeriod"/>
            </a:pPr>
            <a:r>
              <a:rPr lang="en-GB" sz="1600" dirty="0"/>
              <a:t>The </a:t>
            </a:r>
            <a:r>
              <a:rPr lang="en-GB" sz="1600" i="1" dirty="0"/>
              <a:t>Console</a:t>
            </a:r>
            <a:r>
              <a:rPr lang="en-GB" sz="1600" dirty="0"/>
              <a:t> that displays both compilation and controller outputs.</a:t>
            </a:r>
            <a:endParaRPr lang="en-US" sz="1600" dirty="0"/>
          </a:p>
        </p:txBody>
      </p:sp>
      <p:sp>
        <p:nvSpPr>
          <p:cNvPr id="8" name="TextBox 7">
            <a:extLst>
              <a:ext uri="{FF2B5EF4-FFF2-40B4-BE49-F238E27FC236}">
                <a16:creationId xmlns:a16="http://schemas.microsoft.com/office/drawing/2014/main" id="{59E2CB38-7AA3-5146-A861-382B65A03583}"/>
              </a:ext>
            </a:extLst>
          </p:cNvPr>
          <p:cNvSpPr txBox="1"/>
          <p:nvPr/>
        </p:nvSpPr>
        <p:spPr>
          <a:xfrm>
            <a:off x="5945157" y="2968283"/>
            <a:ext cx="301686" cy="369332"/>
          </a:xfrm>
          <a:prstGeom prst="rect">
            <a:avLst/>
          </a:prstGeom>
          <a:noFill/>
        </p:spPr>
        <p:txBody>
          <a:bodyPr wrap="none" rtlCol="0">
            <a:spAutoFit/>
          </a:bodyPr>
          <a:lstStyle/>
          <a:p>
            <a:r>
              <a:rPr lang="en-US" b="1" dirty="0">
                <a:solidFill>
                  <a:srgbClr val="FF0000"/>
                </a:solidFill>
              </a:rPr>
              <a:t>1</a:t>
            </a:r>
          </a:p>
        </p:txBody>
      </p:sp>
      <p:sp>
        <p:nvSpPr>
          <p:cNvPr id="21" name="TextBox 20">
            <a:extLst>
              <a:ext uri="{FF2B5EF4-FFF2-40B4-BE49-F238E27FC236}">
                <a16:creationId xmlns:a16="http://schemas.microsoft.com/office/drawing/2014/main" id="{4C7494AA-939D-8D46-983E-AE20088907ED}"/>
              </a:ext>
            </a:extLst>
          </p:cNvPr>
          <p:cNvSpPr txBox="1"/>
          <p:nvPr/>
        </p:nvSpPr>
        <p:spPr>
          <a:xfrm>
            <a:off x="4928325" y="2018723"/>
            <a:ext cx="301686" cy="369332"/>
          </a:xfrm>
          <a:prstGeom prst="rect">
            <a:avLst/>
          </a:prstGeom>
          <a:noFill/>
        </p:spPr>
        <p:txBody>
          <a:bodyPr wrap="none" rtlCol="0">
            <a:spAutoFit/>
          </a:bodyPr>
          <a:lstStyle/>
          <a:p>
            <a:r>
              <a:rPr lang="en-US" b="1" dirty="0">
                <a:solidFill>
                  <a:srgbClr val="FF0000"/>
                </a:solidFill>
              </a:rPr>
              <a:t>2</a:t>
            </a:r>
          </a:p>
        </p:txBody>
      </p:sp>
      <p:sp>
        <p:nvSpPr>
          <p:cNvPr id="22" name="TextBox 21">
            <a:extLst>
              <a:ext uri="{FF2B5EF4-FFF2-40B4-BE49-F238E27FC236}">
                <a16:creationId xmlns:a16="http://schemas.microsoft.com/office/drawing/2014/main" id="{5997E52F-53B9-154C-A98D-AC3C8E8833FD}"/>
              </a:ext>
            </a:extLst>
          </p:cNvPr>
          <p:cNvSpPr txBox="1"/>
          <p:nvPr/>
        </p:nvSpPr>
        <p:spPr>
          <a:xfrm>
            <a:off x="10680026" y="2968283"/>
            <a:ext cx="301686" cy="369332"/>
          </a:xfrm>
          <a:prstGeom prst="rect">
            <a:avLst/>
          </a:prstGeom>
          <a:noFill/>
        </p:spPr>
        <p:txBody>
          <a:bodyPr wrap="none" rtlCol="0">
            <a:spAutoFit/>
          </a:bodyPr>
          <a:lstStyle/>
          <a:p>
            <a:r>
              <a:rPr lang="en-US" b="1" dirty="0">
                <a:solidFill>
                  <a:srgbClr val="FF0000"/>
                </a:solidFill>
              </a:rPr>
              <a:t>3</a:t>
            </a:r>
          </a:p>
        </p:txBody>
      </p:sp>
      <p:sp>
        <p:nvSpPr>
          <p:cNvPr id="23" name="TextBox 22">
            <a:extLst>
              <a:ext uri="{FF2B5EF4-FFF2-40B4-BE49-F238E27FC236}">
                <a16:creationId xmlns:a16="http://schemas.microsoft.com/office/drawing/2014/main" id="{8FEEC030-DDD0-FB45-8828-C4A18A42AA25}"/>
              </a:ext>
            </a:extLst>
          </p:cNvPr>
          <p:cNvSpPr txBox="1"/>
          <p:nvPr/>
        </p:nvSpPr>
        <p:spPr>
          <a:xfrm>
            <a:off x="6733008" y="5050438"/>
            <a:ext cx="301686" cy="369332"/>
          </a:xfrm>
          <a:prstGeom prst="rect">
            <a:avLst/>
          </a:prstGeom>
          <a:noFill/>
        </p:spPr>
        <p:txBody>
          <a:bodyPr wrap="none" rtlCol="0">
            <a:spAutoFit/>
          </a:bodyPr>
          <a:lstStyle/>
          <a:p>
            <a:r>
              <a:rPr lang="en-US" b="1" dirty="0">
                <a:solidFill>
                  <a:srgbClr val="FF0000"/>
                </a:solidFill>
              </a:rPr>
              <a:t>4</a:t>
            </a:r>
          </a:p>
        </p:txBody>
      </p:sp>
      <p:sp>
        <p:nvSpPr>
          <p:cNvPr id="9" name="TextBox 8">
            <a:extLst>
              <a:ext uri="{FF2B5EF4-FFF2-40B4-BE49-F238E27FC236}">
                <a16:creationId xmlns:a16="http://schemas.microsoft.com/office/drawing/2014/main" id="{C9FB3A4C-8E78-6643-B49E-7C6C02966007}"/>
              </a:ext>
            </a:extLst>
          </p:cNvPr>
          <p:cNvSpPr txBox="1"/>
          <p:nvPr/>
        </p:nvSpPr>
        <p:spPr>
          <a:xfrm>
            <a:off x="1139252" y="5846164"/>
            <a:ext cx="9793450" cy="369332"/>
          </a:xfrm>
          <a:prstGeom prst="rect">
            <a:avLst/>
          </a:prstGeom>
          <a:noFill/>
        </p:spPr>
        <p:txBody>
          <a:bodyPr wrap="none" rtlCol="0">
            <a:spAutoFit/>
          </a:bodyPr>
          <a:lstStyle/>
          <a:p>
            <a:r>
              <a:rPr lang="en-US" dirty="0"/>
              <a:t>Tool bar and menu index: </a:t>
            </a:r>
            <a:r>
              <a:rPr lang="en-US" dirty="0">
                <a:solidFill>
                  <a:schemeClr val="accent5">
                    <a:lumMod val="75000"/>
                  </a:schemeClr>
                </a:solidFill>
              </a:rPr>
              <a:t>https://cyberbotics.com/doc/guide/the-user-interface?tab-language=python</a:t>
            </a:r>
          </a:p>
        </p:txBody>
      </p:sp>
    </p:spTree>
    <p:extLst>
      <p:ext uri="{BB962C8B-B14F-4D97-AF65-F5344CB8AC3E}">
        <p14:creationId xmlns:p14="http://schemas.microsoft.com/office/powerpoint/2010/main" val="332343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D0240DEF-7BD5-0542-A523-DCBCE9D02F84}"/>
              </a:ext>
            </a:extLst>
          </p:cNvPr>
          <p:cNvSpPr>
            <a:spLocks noGrp="1"/>
          </p:cNvSpPr>
          <p:nvPr>
            <p:ph type="title"/>
          </p:nvPr>
        </p:nvSpPr>
        <p:spPr/>
        <p:txBody>
          <a:bodyPr/>
          <a:lstStyle/>
          <a:p>
            <a:pPr eaLnBrk="1" hangingPunct="1"/>
            <a:r>
              <a:rPr lang="en-US" altLang="en-US" b="1" dirty="0">
                <a:ea typeface="ＭＳ Ｐゴシック" panose="020B0600070205080204" pitchFamily="34" charset="-128"/>
              </a:rPr>
              <a:t>Class Expectations</a:t>
            </a:r>
          </a:p>
        </p:txBody>
      </p:sp>
      <p:sp>
        <p:nvSpPr>
          <p:cNvPr id="22530" name="Content Placeholder 2">
            <a:extLst>
              <a:ext uri="{FF2B5EF4-FFF2-40B4-BE49-F238E27FC236}">
                <a16:creationId xmlns:a16="http://schemas.microsoft.com/office/drawing/2014/main" id="{81607ABA-AA81-9747-8549-B44E4EDC31F4}"/>
              </a:ext>
            </a:extLst>
          </p:cNvPr>
          <p:cNvSpPr>
            <a:spLocks noGrp="1"/>
          </p:cNvSpPr>
          <p:nvPr>
            <p:ph idx="1"/>
          </p:nvPr>
        </p:nvSpPr>
        <p:spPr/>
        <p:txBody>
          <a:bodyPr>
            <a:normAutofit/>
          </a:bodyPr>
          <a:lstStyle/>
          <a:p>
            <a:pPr eaLnBrk="1" hangingPunct="1">
              <a:lnSpc>
                <a:spcPct val="150000"/>
              </a:lnSpc>
            </a:pPr>
            <a:r>
              <a:rPr lang="en-US" altLang="en-US" dirty="0">
                <a:ea typeface="ＭＳ Ｐゴシック" panose="020B0600070205080204" pitchFamily="34" charset="-128"/>
              </a:rPr>
              <a:t>Class participation – Your input is needed for good discussion</a:t>
            </a:r>
          </a:p>
          <a:p>
            <a:pPr eaLnBrk="1" hangingPunct="1">
              <a:lnSpc>
                <a:spcPct val="150000"/>
              </a:lnSpc>
            </a:pPr>
            <a:r>
              <a:rPr lang="en-US" altLang="en-US" dirty="0">
                <a:ea typeface="ＭＳ Ｐゴシック" panose="020B0600070205080204" pitchFamily="34" charset="-128"/>
              </a:rPr>
              <a:t>Keep up with reading material</a:t>
            </a:r>
          </a:p>
          <a:p>
            <a:pPr eaLnBrk="1" hangingPunct="1">
              <a:lnSpc>
                <a:spcPct val="150000"/>
              </a:lnSpc>
            </a:pPr>
            <a:r>
              <a:rPr lang="en-US" altLang="en-US" dirty="0">
                <a:ea typeface="ＭＳ Ｐゴシック" panose="020B0600070205080204" pitchFamily="34" charset="-128"/>
              </a:rPr>
              <a:t>Complete assignments and projects on time</a:t>
            </a:r>
          </a:p>
          <a:p>
            <a:pPr eaLnBrk="1" hangingPunct="1">
              <a:lnSpc>
                <a:spcPct val="150000"/>
              </a:lnSpc>
            </a:pPr>
            <a:r>
              <a:rPr lang="en-US" altLang="en-US" dirty="0">
                <a:ea typeface="ＭＳ Ｐゴシック" panose="020B0600070205080204" pitchFamily="34" charset="-128"/>
              </a:rPr>
              <a:t>Submit clean, organized, and concise CW reports</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19FDFF6D-54EB-3F45-9053-109161180B1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B199985-3A50-6E41-8001-0F3607B88114}"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606451" y="1633167"/>
            <a:ext cx="5297177" cy="5379950"/>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A single mouse left click allows you to select a </a:t>
            </a:r>
            <a:r>
              <a:rPr lang="en-GB" dirty="0">
                <a:hlinkClick r:id="rId2">
                  <a:extLst>
                    <a:ext uri="{A12FA001-AC4F-418D-AE19-62706E023703}">
                      <ahyp:hlinkClr xmlns:ahyp="http://schemas.microsoft.com/office/drawing/2018/hyperlinkcolor" val="tx"/>
                    </a:ext>
                  </a:extLst>
                </a:hlinkClick>
              </a:rPr>
              <a:t>Solid</a:t>
            </a:r>
            <a:r>
              <a:rPr lang="en-GB" dirty="0"/>
              <a:t> object. The bounding object of a selected solid is represented by white lines. These lines turn pink if the solid is colliding with another one and blue when the solid is idle, i.e., it comes to rest and it does not interact with any other active solid</a:t>
            </a:r>
          </a:p>
          <a:p>
            <a:pPr marL="285750" indent="-285750">
              <a:buFont typeface="Arial" panose="020B0604020202020204" pitchFamily="34" charset="0"/>
              <a:buChar char="•"/>
            </a:pPr>
            <a:r>
              <a:rPr lang="en-GB" dirty="0"/>
              <a:t>Dragging the mouse while pressing a mouse button moves the camera of the 3D window.</a:t>
            </a:r>
          </a:p>
          <a:p>
            <a:pPr marL="285750" indent="-285750">
              <a:buFont typeface="Arial" panose="020B0604020202020204" pitchFamily="34" charset="0"/>
              <a:buChar char="•"/>
            </a:pPr>
            <a:r>
              <a:rPr lang="en-GB" dirty="0"/>
              <a:t>When a solid object is selected, some arrow-shaped handles appear in the 3D window. These handles can be used to translate and rotate the object along the corresponding axis. For moving the object you can simply click on the handle and drag it to the desired position. A label will show the current relative translation or rotation during the movement.</a:t>
            </a:r>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533497" cy="369332"/>
          </a:xfrm>
          <a:prstGeom prst="rect">
            <a:avLst/>
          </a:prstGeom>
          <a:noFill/>
        </p:spPr>
        <p:txBody>
          <a:bodyPr wrap="none" rtlCol="0">
            <a:spAutoFit/>
          </a:bodyPr>
          <a:lstStyle/>
          <a:p>
            <a:pPr marL="285750" indent="-285750">
              <a:buFont typeface="Wingdings" pitchFamily="2" charset="2"/>
              <a:buChar char="q"/>
            </a:pPr>
            <a:r>
              <a:rPr lang="en-US" dirty="0"/>
              <a:t>3D window</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6386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6DCA694-B6BE-F249-A4F6-23DEA95FE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458" y="491602"/>
            <a:ext cx="3310285" cy="32656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75777FE-2E69-C248-8E36-E4B8FE170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387" y="5193084"/>
            <a:ext cx="1071404" cy="10714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94BD145-52F6-0F43-AE9E-1EB64446FE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886" y="2262668"/>
            <a:ext cx="3310285" cy="27686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33AFC60-5ABA-A248-A5C8-D53F62508F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1028" y="5064363"/>
            <a:ext cx="3833359" cy="130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211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939139" y="2111537"/>
            <a:ext cx="7605254" cy="5379950"/>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GB" dirty="0"/>
              <a:t>Refer to this link to setup the python option for programming in Webots according to your computer system: </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r>
              <a:rPr lang="en-GB" u="sng" dirty="0">
                <a:solidFill>
                  <a:schemeClr val="accent5">
                    <a:lumMod val="75000"/>
                  </a:schemeClr>
                </a:solidFill>
              </a:rPr>
              <a:t>https://cyberbotics.com/doc/guide/using-python?tab-language=python</a:t>
            </a:r>
          </a:p>
          <a:p>
            <a:br>
              <a:rPr lang="en-GB" dirty="0"/>
            </a:br>
            <a:endParaRPr lang="en-GB"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2788905" cy="369332"/>
          </a:xfrm>
          <a:prstGeom prst="rect">
            <a:avLst/>
          </a:prstGeom>
          <a:noFill/>
        </p:spPr>
        <p:txBody>
          <a:bodyPr wrap="none" rtlCol="0">
            <a:spAutoFit/>
          </a:bodyPr>
          <a:lstStyle/>
          <a:p>
            <a:pPr marL="285750" indent="-285750">
              <a:buFont typeface="Wingdings" pitchFamily="2" charset="2"/>
              <a:buChar char="q"/>
            </a:pPr>
            <a:r>
              <a:rPr lang="en-US" dirty="0"/>
              <a:t>Language setup - Python</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81136"/>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ython 3.8 released: what&amp;#39;s new | everyday.codes">
            <a:extLst>
              <a:ext uri="{FF2B5EF4-FFF2-40B4-BE49-F238E27FC236}">
                <a16:creationId xmlns:a16="http://schemas.microsoft.com/office/drawing/2014/main" id="{49A64670-3B94-F54A-BA24-4E3A1E185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299" y="1924467"/>
            <a:ext cx="3527685" cy="1722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38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3004349" cy="369332"/>
          </a:xfrm>
          <a:prstGeom prst="rect">
            <a:avLst/>
          </a:prstGeom>
          <a:noFill/>
        </p:spPr>
        <p:txBody>
          <a:bodyPr wrap="none" rtlCol="0">
            <a:spAutoFit/>
          </a:bodyPr>
          <a:lstStyle/>
          <a:p>
            <a:pPr marL="285750" indent="-285750">
              <a:buFont typeface="Wingdings" pitchFamily="2" charset="2"/>
              <a:buChar char="q"/>
            </a:pPr>
            <a:r>
              <a:rPr lang="en-US" dirty="0"/>
              <a:t>Example 1: first simulation </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81136"/>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325880" y="1705038"/>
            <a:ext cx="8427720" cy="1477328"/>
          </a:xfrm>
          <a:prstGeom prst="rect">
            <a:avLst/>
          </a:prstGeom>
          <a:noFill/>
        </p:spPr>
        <p:txBody>
          <a:bodyPr wrap="square" rtlCol="0">
            <a:spAutoFit/>
          </a:bodyPr>
          <a:lstStyle/>
          <a:p>
            <a:pPr marL="285750" indent="-285750">
              <a:buFont typeface="Arial" panose="020B0604020202020204" pitchFamily="34" charset="0"/>
              <a:buChar char="•"/>
            </a:pPr>
            <a:r>
              <a:rPr lang="en-GB" dirty="0"/>
              <a:t>The objective of this first tutorial is to familiarize yourself with the user interface and with the basic concepts of Webots.</a:t>
            </a:r>
          </a:p>
          <a:p>
            <a:pPr marL="285750" indent="-285750">
              <a:buFont typeface="Arial" panose="020B0604020202020204" pitchFamily="34" charset="0"/>
              <a:buChar char="•"/>
            </a:pPr>
            <a:r>
              <a:rPr lang="en-GB" dirty="0"/>
              <a:t>You will create your first simulation containing a simple environment: an arena with floor and walls, a few boxes, an e-puck robot and a controller program that will make the robot move.</a:t>
            </a:r>
            <a:endParaRPr lang="en-US" dirty="0"/>
          </a:p>
        </p:txBody>
      </p:sp>
      <p:pic>
        <p:nvPicPr>
          <p:cNvPr id="5" name="Picture 2">
            <a:extLst>
              <a:ext uri="{FF2B5EF4-FFF2-40B4-BE49-F238E27FC236}">
                <a16:creationId xmlns:a16="http://schemas.microsoft.com/office/drawing/2014/main" id="{74DAB819-0777-664D-B9B1-C7E868AC1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663" y="3275914"/>
            <a:ext cx="3823335" cy="3106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7E9F0B-452B-4B48-8B19-7F3B0336893A}"/>
              </a:ext>
            </a:extLst>
          </p:cNvPr>
          <p:cNvSpPr txBox="1"/>
          <p:nvPr/>
        </p:nvSpPr>
        <p:spPr>
          <a:xfrm>
            <a:off x="1325878" y="3173706"/>
            <a:ext cx="6553200" cy="3416320"/>
          </a:xfrm>
          <a:prstGeom prst="rect">
            <a:avLst/>
          </a:prstGeom>
          <a:noFill/>
        </p:spPr>
        <p:txBody>
          <a:bodyPr wrap="square" rtlCol="0">
            <a:spAutoFit/>
          </a:bodyPr>
          <a:lstStyle/>
          <a:p>
            <a:pPr marL="342900" indent="-342900">
              <a:buFont typeface="+mj-lt"/>
              <a:buAutoNum type="arabicPeriod"/>
            </a:pPr>
            <a:r>
              <a:rPr lang="en-GB" dirty="0">
                <a:hlinkClick r:id="rId4">
                  <a:extLst>
                    <a:ext uri="{A12FA001-AC4F-418D-AE19-62706E023703}">
                      <ahyp:hlinkClr xmlns:ahyp="http://schemas.microsoft.com/office/drawing/2018/hyperlinkcolor" val="tx"/>
                    </a:ext>
                  </a:extLst>
                </a:hlinkClick>
              </a:rPr>
              <a:t>Start Webots</a:t>
            </a:r>
            <a:r>
              <a:rPr lang="en-GB" dirty="0"/>
              <a:t> by double-clicking on its icon (or invoking it from a command line in a Terminal).</a:t>
            </a:r>
          </a:p>
          <a:p>
            <a:pPr marL="342900" indent="-342900">
              <a:buFont typeface="+mj-lt"/>
              <a:buAutoNum type="arabicPeriod"/>
            </a:pPr>
            <a:r>
              <a:rPr lang="en-GB" dirty="0"/>
              <a:t>Create a new project from the </a:t>
            </a:r>
            <a:r>
              <a:rPr lang="en-GB" dirty="0">
                <a:highlight>
                  <a:srgbClr val="C0C0C0"/>
                </a:highlight>
              </a:rPr>
              <a:t>Wizards</a:t>
            </a:r>
            <a:r>
              <a:rPr lang="en-GB" dirty="0"/>
              <a:t> menu by selecting the </a:t>
            </a:r>
            <a:r>
              <a:rPr lang="en-GB" dirty="0">
                <a:highlight>
                  <a:srgbClr val="C0C0C0"/>
                </a:highlight>
              </a:rPr>
              <a:t>New Project Directory</a:t>
            </a:r>
            <a:r>
              <a:rPr lang="en-GB" dirty="0"/>
              <a:t>... menu item and follow the instructions:</a:t>
            </a:r>
          </a:p>
          <a:p>
            <a:pPr marL="920750" indent="-285750">
              <a:buFont typeface="Arial" panose="020B0604020202020204" pitchFamily="34" charset="0"/>
              <a:buChar char="•"/>
              <a:tabLst>
                <a:tab pos="619125" algn="l"/>
              </a:tabLst>
            </a:pPr>
            <a:r>
              <a:rPr lang="en-GB" dirty="0"/>
              <a:t>Name the project directory </a:t>
            </a:r>
            <a:r>
              <a:rPr lang="en-GB" b="1" dirty="0"/>
              <a:t>my_first_simulation </a:t>
            </a:r>
            <a:r>
              <a:rPr lang="en-GB" dirty="0"/>
              <a:t>instead of the proposed </a:t>
            </a:r>
            <a:r>
              <a:rPr lang="en-GB" b="1" dirty="0"/>
              <a:t>my_project.</a:t>
            </a:r>
          </a:p>
          <a:p>
            <a:pPr marL="920750" indent="-285750">
              <a:buFont typeface="Arial" panose="020B0604020202020204" pitchFamily="34" charset="0"/>
              <a:buChar char="•"/>
              <a:tabLst>
                <a:tab pos="619125" algn="l"/>
              </a:tabLst>
            </a:pPr>
            <a:r>
              <a:rPr lang="en-GB" dirty="0"/>
              <a:t>Name the world file </a:t>
            </a:r>
            <a:r>
              <a:rPr lang="en-GB" b="1" dirty="0"/>
              <a:t>my_first_simulation.wbt </a:t>
            </a:r>
            <a:r>
              <a:rPr lang="en-GB" dirty="0"/>
              <a:t>instead of the proposed </a:t>
            </a:r>
            <a:r>
              <a:rPr lang="en-GB" b="1" dirty="0"/>
              <a:t>empty.wbt.</a:t>
            </a:r>
          </a:p>
          <a:p>
            <a:pPr marL="920750" indent="-285750">
              <a:buFont typeface="Arial" panose="020B0604020202020204" pitchFamily="34" charset="0"/>
              <a:buChar char="•"/>
              <a:tabLst>
                <a:tab pos="619125" algn="l"/>
              </a:tabLst>
            </a:pPr>
            <a:r>
              <a:rPr lang="en-GB" dirty="0"/>
              <a:t>Click all the tick boxes, including the "Add a rectangle arena" which is not ticked by default.</a:t>
            </a:r>
          </a:p>
          <a:p>
            <a:pPr marL="342900" indent="-342900">
              <a:buFont typeface="+mj-lt"/>
              <a:buAutoNum type="arabicPeriod"/>
            </a:pPr>
            <a:endParaRPr lang="en-US" dirty="0"/>
          </a:p>
        </p:txBody>
      </p:sp>
    </p:spTree>
    <p:extLst>
      <p:ext uri="{BB962C8B-B14F-4D97-AF65-F5344CB8AC3E}">
        <p14:creationId xmlns:p14="http://schemas.microsoft.com/office/powerpoint/2010/main" val="4173219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3004349" cy="369332"/>
          </a:xfrm>
          <a:prstGeom prst="rect">
            <a:avLst/>
          </a:prstGeom>
          <a:noFill/>
        </p:spPr>
        <p:txBody>
          <a:bodyPr wrap="none" rtlCol="0">
            <a:spAutoFit/>
          </a:bodyPr>
          <a:lstStyle/>
          <a:p>
            <a:pPr marL="285750" indent="-285750">
              <a:buFont typeface="Wingdings" pitchFamily="2" charset="2"/>
              <a:buChar char="q"/>
            </a:pPr>
            <a:r>
              <a:rPr lang="en-US" dirty="0"/>
              <a:t>Example 1: first simulation </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300855"/>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048296" y="1758868"/>
            <a:ext cx="8427720" cy="2031325"/>
          </a:xfrm>
          <a:prstGeom prst="rect">
            <a:avLst/>
          </a:prstGeom>
          <a:noFill/>
        </p:spPr>
        <p:txBody>
          <a:bodyPr wrap="square" rtlCol="0">
            <a:spAutoFit/>
          </a:bodyPr>
          <a:lstStyle/>
          <a:p>
            <a:pPr marL="342900" indent="-342900">
              <a:buAutoNum type="arabicPeriod" startAt="3"/>
            </a:pPr>
            <a:r>
              <a:rPr lang="en-GB" dirty="0"/>
              <a:t>Double-click on the </a:t>
            </a:r>
            <a:r>
              <a:rPr lang="en-GB" dirty="0">
                <a:highlight>
                  <a:srgbClr val="C0C0C0"/>
                </a:highlight>
              </a:rPr>
              <a:t>RectangleArena</a:t>
            </a:r>
            <a:r>
              <a:rPr lang="en-GB" dirty="0"/>
              <a:t> node in the scene tree. This should open the node and display its fields.</a:t>
            </a:r>
          </a:p>
          <a:p>
            <a:pPr marL="635000" indent="-317500">
              <a:buFont typeface="Arial" panose="020B0604020202020204" pitchFamily="34" charset="0"/>
              <a:buChar char="•"/>
            </a:pPr>
            <a:r>
              <a:rPr lang="en-GB" dirty="0"/>
              <a:t>Select the </a:t>
            </a:r>
            <a:r>
              <a:rPr lang="en-GB" b="1" dirty="0"/>
              <a:t>floorTileSize</a:t>
            </a:r>
            <a:r>
              <a:rPr lang="en-GB" dirty="0"/>
              <a:t> field and set its value to </a:t>
            </a:r>
            <a:r>
              <a:rPr lang="en-GB" b="1" dirty="0"/>
              <a:t>0.25 0.25 </a:t>
            </a:r>
            <a:r>
              <a:rPr lang="en-GB" dirty="0"/>
              <a:t>instead of </a:t>
            </a:r>
            <a:r>
              <a:rPr lang="en-GB" b="1" dirty="0"/>
              <a:t>0.5 0.5. </a:t>
            </a:r>
            <a:r>
              <a:rPr lang="en-GB" dirty="0"/>
              <a:t>You should see the effect immediately in the 3D view.</a:t>
            </a:r>
          </a:p>
          <a:p>
            <a:pPr marL="635000" indent="-317500">
              <a:buFont typeface="Arial" panose="020B0604020202020204" pitchFamily="34" charset="0"/>
              <a:buChar char="•"/>
            </a:pPr>
            <a:r>
              <a:rPr lang="en-GB" dirty="0"/>
              <a:t>Select the </a:t>
            </a:r>
            <a:r>
              <a:rPr lang="en-GB" b="1" dirty="0"/>
              <a:t>wallHeight</a:t>
            </a:r>
            <a:r>
              <a:rPr lang="en-GB" dirty="0"/>
              <a:t> field and change its value to </a:t>
            </a:r>
            <a:r>
              <a:rPr lang="en-GB" b="1" dirty="0"/>
              <a:t>0.05</a:t>
            </a:r>
            <a:r>
              <a:rPr lang="en-GB" dirty="0"/>
              <a:t> instead of </a:t>
            </a:r>
            <a:r>
              <a:rPr lang="en-GB" b="1" dirty="0"/>
              <a:t>0.1</a:t>
            </a:r>
            <a:r>
              <a:rPr lang="en-GB" dirty="0"/>
              <a:t>. The wall of the arena should now be lower.</a:t>
            </a:r>
          </a:p>
          <a:p>
            <a:pPr marL="285750" indent="-285750">
              <a:buFont typeface="Arial" panose="020B0604020202020204" pitchFamily="34" charset="0"/>
              <a:buChar char="•"/>
            </a:pPr>
            <a:endParaRPr lang="en-US" dirty="0"/>
          </a:p>
        </p:txBody>
      </p:sp>
      <p:pic>
        <p:nvPicPr>
          <p:cNvPr id="5" name="Picture 2">
            <a:extLst>
              <a:ext uri="{FF2B5EF4-FFF2-40B4-BE49-F238E27FC236}">
                <a16:creationId xmlns:a16="http://schemas.microsoft.com/office/drawing/2014/main" id="{74DAB819-0777-664D-B9B1-C7E868AC1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663" y="3275914"/>
            <a:ext cx="3823335" cy="3106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D5E409-AD4E-464D-98E4-5EAE315A82DC}"/>
              </a:ext>
            </a:extLst>
          </p:cNvPr>
          <p:cNvSpPr txBox="1"/>
          <p:nvPr/>
        </p:nvSpPr>
        <p:spPr>
          <a:xfrm>
            <a:off x="1048294" y="3410564"/>
            <a:ext cx="6766560" cy="3416320"/>
          </a:xfrm>
          <a:prstGeom prst="rect">
            <a:avLst/>
          </a:prstGeom>
          <a:noFill/>
        </p:spPr>
        <p:txBody>
          <a:bodyPr wrap="square" rtlCol="0">
            <a:spAutoFit/>
          </a:bodyPr>
          <a:lstStyle/>
          <a:p>
            <a:r>
              <a:rPr lang="en-US" dirty="0"/>
              <a:t>4. </a:t>
            </a:r>
            <a:r>
              <a:rPr lang="en-GB" dirty="0"/>
              <a:t>Double-click on the </a:t>
            </a:r>
            <a:r>
              <a:rPr lang="en-GB" dirty="0">
                <a:highlight>
                  <a:srgbClr val="C0C0C0"/>
                </a:highlight>
              </a:rPr>
              <a:t>RectangleArena</a:t>
            </a:r>
            <a:r>
              <a:rPr lang="en-GB" dirty="0"/>
              <a:t> in the scene tree to close it and select it. Click on the </a:t>
            </a:r>
            <a:r>
              <a:rPr lang="en-GB" dirty="0">
                <a:highlight>
                  <a:srgbClr val="C0C0C0"/>
                </a:highlight>
              </a:rPr>
              <a:t>Add</a:t>
            </a:r>
            <a:r>
              <a:rPr lang="en-GB" dirty="0"/>
              <a:t> button</a:t>
            </a:r>
            <a:r>
              <a:rPr lang="en-US" dirty="0"/>
              <a:t> </a:t>
            </a:r>
            <a:r>
              <a:rPr lang="en-US" b="1" dirty="0"/>
              <a:t>+</a:t>
            </a:r>
            <a:r>
              <a:rPr lang="en-US" dirty="0"/>
              <a:t> </a:t>
            </a:r>
            <a:r>
              <a:rPr lang="en-GB" dirty="0"/>
              <a:t>at the top of the scene tree</a:t>
            </a:r>
          </a:p>
          <a:p>
            <a:r>
              <a:rPr lang="en-GB" dirty="0"/>
              <a:t>5. In the open dialog box, choose </a:t>
            </a:r>
            <a:r>
              <a:rPr lang="en-GB" b="1" dirty="0"/>
              <a:t>PROTO</a:t>
            </a:r>
            <a:r>
              <a:rPr lang="en-GB" dirty="0"/>
              <a:t> nodes (Webots Projects). A big box should appear in the middle of the arena. Double-click on it in the scene tree to open its fields.</a:t>
            </a:r>
          </a:p>
          <a:p>
            <a:pPr marL="635000" indent="-317500">
              <a:buFont typeface="Arial" panose="020B0604020202020204" pitchFamily="34" charset="0"/>
              <a:buChar char="•"/>
            </a:pPr>
            <a:r>
              <a:rPr lang="en-GB" sz="1700" dirty="0"/>
              <a:t>Change its size to 0.1 0.1 0.1 instead of 0.6 0.6 0.6.</a:t>
            </a:r>
          </a:p>
          <a:p>
            <a:pPr marL="635000" indent="-317500">
              <a:buFont typeface="Arial" panose="020B0604020202020204" pitchFamily="34" charset="0"/>
              <a:buChar char="•"/>
            </a:pPr>
            <a:r>
              <a:rPr lang="en-GB" sz="1700" dirty="0"/>
              <a:t>Change its translation to 0 0.05 0 instead of 0 0.3 0. Alternatively, you may use the green arrow that appears in the 3D view to adjust its translation.y field.</a:t>
            </a:r>
          </a:p>
          <a:p>
            <a:pPr marL="635000" indent="-317500">
              <a:buFont typeface="Arial" panose="020B0604020202020204" pitchFamily="34" charset="0"/>
              <a:buChar char="•"/>
            </a:pPr>
            <a:r>
              <a:rPr lang="en-GB" sz="1700" dirty="0"/>
              <a:t>Now shift-click and drag the box in the 3D view and move it in some corner of the arena.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61205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4202432" cy="369332"/>
          </a:xfrm>
          <a:prstGeom prst="rect">
            <a:avLst/>
          </a:prstGeom>
          <a:noFill/>
        </p:spPr>
        <p:txBody>
          <a:bodyPr wrap="none" rtlCol="0">
            <a:spAutoFit/>
          </a:bodyPr>
          <a:lstStyle/>
          <a:p>
            <a:pPr marL="285750" indent="-285750">
              <a:buFont typeface="Wingdings" pitchFamily="2" charset="2"/>
              <a:buChar char="q"/>
            </a:pPr>
            <a:r>
              <a:rPr lang="en-US" dirty="0"/>
              <a:t>Example 1: first simulation (Continued) </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300749"/>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048296" y="1755937"/>
            <a:ext cx="9406344" cy="4801314"/>
          </a:xfrm>
          <a:prstGeom prst="rect">
            <a:avLst/>
          </a:prstGeom>
          <a:noFill/>
        </p:spPr>
        <p:txBody>
          <a:bodyPr wrap="square" rtlCol="0">
            <a:spAutoFit/>
          </a:bodyPr>
          <a:lstStyle/>
          <a:p>
            <a:r>
              <a:rPr lang="en-US" dirty="0"/>
              <a:t>5. </a:t>
            </a:r>
            <a:r>
              <a:rPr lang="en-GB" dirty="0"/>
              <a:t>Select the box and press Ctrl+C, Ctrl+v to copy and paste it.  Shift-click and drag the new box to move it at some different location. Create a third box this way.</a:t>
            </a:r>
          </a:p>
          <a:p>
            <a:r>
              <a:rPr lang="en-GB" dirty="0"/>
              <a:t>6. Move the boxes, so that no box is at the centre of the arena. You may also use the green rotation arrows to rotate the boxes along the vertical axis. This can be done also by shift-click and drag with the right mouse button. Alternatively, you can change the angle of the rotation field of the WoodenBox nodes in the scene tree.</a:t>
            </a:r>
          </a:p>
          <a:p>
            <a:r>
              <a:rPr lang="en-GB" dirty="0"/>
              <a:t>7. Once you are satisfied with the result, save the world using the save button.</a:t>
            </a:r>
          </a:p>
          <a:p>
            <a:br>
              <a:rPr lang="en-GB" b="1" u="sng" dirty="0"/>
            </a:br>
            <a:r>
              <a:rPr lang="en-GB" b="1" u="sng" dirty="0"/>
              <a:t>Adding an e-puck robot</a:t>
            </a:r>
          </a:p>
          <a:p>
            <a:r>
              <a:rPr lang="en-GB" dirty="0"/>
              <a:t>The e-puck is a small robot having differential wheels, 10 </a:t>
            </a:r>
            <a:r>
              <a:rPr lang="en-GB" dirty="0">
                <a:hlinkClick r:id="rId3">
                  <a:extLst>
                    <a:ext uri="{A12FA001-AC4F-418D-AE19-62706E023703}">
                      <ahyp:hlinkClr xmlns:ahyp="http://schemas.microsoft.com/office/drawing/2018/hyperlinkcolor" val="tx"/>
                    </a:ext>
                  </a:extLst>
                </a:hlinkClick>
              </a:rPr>
              <a:t>LEDs</a:t>
            </a:r>
            <a:r>
              <a:rPr lang="en-GB" dirty="0"/>
              <a:t>, and several sensors including 8 </a:t>
            </a:r>
            <a:r>
              <a:rPr lang="en-GB" dirty="0">
                <a:hlinkClick r:id="rId4">
                  <a:extLst>
                    <a:ext uri="{A12FA001-AC4F-418D-AE19-62706E023703}">
                      <ahyp:hlinkClr xmlns:ahyp="http://schemas.microsoft.com/office/drawing/2018/hyperlinkcolor" val="tx"/>
                    </a:ext>
                  </a:extLst>
                </a:hlinkClick>
              </a:rPr>
              <a:t>DistanceSensors</a:t>
            </a:r>
            <a:r>
              <a:rPr lang="en-GB" dirty="0"/>
              <a:t> and a </a:t>
            </a:r>
            <a:r>
              <a:rPr lang="en-GB" dirty="0">
                <a:hlinkClick r:id="rId5">
                  <a:extLst>
                    <a:ext uri="{A12FA001-AC4F-418D-AE19-62706E023703}">
                      <ahyp:hlinkClr xmlns:ahyp="http://schemas.microsoft.com/office/drawing/2018/hyperlinkcolor" val="tx"/>
                    </a:ext>
                  </a:extLst>
                </a:hlinkClick>
              </a:rPr>
              <a:t>Camera</a:t>
            </a:r>
            <a:r>
              <a:rPr lang="en-GB" dirty="0"/>
              <a:t>. In this tutorial we are only interested in using its wheels</a:t>
            </a:r>
          </a:p>
          <a:p>
            <a:pPr marL="342900" indent="-342900">
              <a:buFont typeface="+mj-lt"/>
              <a:buAutoNum type="arabicPeriod"/>
            </a:pPr>
            <a:r>
              <a:rPr lang="en-GB" dirty="0"/>
              <a:t>Click on the Add button +  at the top of the scene tree view.</a:t>
            </a:r>
          </a:p>
          <a:p>
            <a:pPr marL="342900" indent="-342900">
              <a:buFont typeface="+mj-lt"/>
              <a:buAutoNum type="arabicPeriod"/>
            </a:pPr>
            <a:r>
              <a:rPr lang="en-GB" dirty="0"/>
              <a:t>In the dialog box, choose PROTO nodes</a:t>
            </a:r>
          </a:p>
          <a:p>
            <a:pPr marL="342900" indent="-342900">
              <a:buFont typeface="+mj-lt"/>
              <a:buAutoNum type="arabicPeriod"/>
            </a:pPr>
            <a:r>
              <a:rPr lang="en-GB" dirty="0"/>
              <a:t>An e-puck robot should appear in the middle of the arena. Move and rotate this robot, the same way you did it with the boxes. Save the simulation and press the Run real-time button</a:t>
            </a:r>
          </a:p>
          <a:p>
            <a:endParaRPr lang="en-GB" b="1" u="sng" dirty="0"/>
          </a:p>
          <a:p>
            <a:endParaRPr lang="en-US" dirty="0"/>
          </a:p>
        </p:txBody>
      </p:sp>
      <p:pic>
        <p:nvPicPr>
          <p:cNvPr id="8" name="Picture 7">
            <a:extLst>
              <a:ext uri="{FF2B5EF4-FFF2-40B4-BE49-F238E27FC236}">
                <a16:creationId xmlns:a16="http://schemas.microsoft.com/office/drawing/2014/main" id="{207557BE-1D1E-8648-B6D8-46A6D9C46A15}"/>
              </a:ext>
            </a:extLst>
          </p:cNvPr>
          <p:cNvPicPr>
            <a:picLocks noChangeAspect="1"/>
          </p:cNvPicPr>
          <p:nvPr/>
        </p:nvPicPr>
        <p:blipFill>
          <a:blip r:embed="rId6"/>
          <a:stretch>
            <a:fillRect/>
          </a:stretch>
        </p:blipFill>
        <p:spPr>
          <a:xfrm>
            <a:off x="10025380" y="5655763"/>
            <a:ext cx="279400" cy="317500"/>
          </a:xfrm>
          <a:prstGeom prst="rect">
            <a:avLst/>
          </a:prstGeom>
        </p:spPr>
      </p:pic>
    </p:spTree>
    <p:extLst>
      <p:ext uri="{BB962C8B-B14F-4D97-AF65-F5344CB8AC3E}">
        <p14:creationId xmlns:p14="http://schemas.microsoft.com/office/powerpoint/2010/main" val="3675841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4202432" cy="369332"/>
          </a:xfrm>
          <a:prstGeom prst="rect">
            <a:avLst/>
          </a:prstGeom>
          <a:noFill/>
        </p:spPr>
        <p:txBody>
          <a:bodyPr wrap="none" rtlCol="0">
            <a:spAutoFit/>
          </a:bodyPr>
          <a:lstStyle/>
          <a:p>
            <a:pPr marL="285750" indent="-285750">
              <a:buFont typeface="Wingdings" pitchFamily="2" charset="2"/>
              <a:buChar char="q"/>
            </a:pPr>
            <a:r>
              <a:rPr lang="en-US" dirty="0"/>
              <a:t>Example 1: first simulation (Continued) </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4993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048296" y="1755937"/>
            <a:ext cx="5352504" cy="3970318"/>
          </a:xfrm>
          <a:prstGeom prst="rect">
            <a:avLst/>
          </a:prstGeom>
          <a:noFill/>
        </p:spPr>
        <p:txBody>
          <a:bodyPr wrap="square" rtlCol="0">
            <a:spAutoFit/>
          </a:bodyPr>
          <a:lstStyle/>
          <a:p>
            <a:pPr marL="342900" indent="-342900">
              <a:buAutoNum type="arabicPeriod" startAt="4"/>
            </a:pPr>
            <a:r>
              <a:rPr lang="en-GB" dirty="0"/>
              <a:t>The robot should move, blink LEDs and avoid obstacles. That's because it has a default controller with that behaviour.</a:t>
            </a:r>
          </a:p>
          <a:p>
            <a:pPr marL="342900" indent="-342900">
              <a:buAutoNum type="arabicPeriod" startAt="4"/>
            </a:pPr>
            <a:r>
              <a:rPr lang="en-GB" dirty="0"/>
              <a:t>We will now program a simple controller that will just make the robot move forwards.</a:t>
            </a:r>
          </a:p>
          <a:p>
            <a:pPr marL="342900" indent="-342900">
              <a:buAutoNum type="arabicPeriod" startAt="4"/>
            </a:pPr>
            <a:r>
              <a:rPr lang="en-GB" dirty="0"/>
              <a:t> Webots controllers can be written in the following programming languages: C, C++, Java, Python, MATLAB, and ROS. ( we will use python in this lecture).</a:t>
            </a:r>
          </a:p>
          <a:p>
            <a:pPr marL="342900" indent="-342900">
              <a:buAutoNum type="arabicPeriod" startAt="4"/>
            </a:pPr>
            <a:r>
              <a:rPr lang="en-GB" dirty="0"/>
              <a:t>Under e-puck robot choose robot controller and open it in the editor.</a:t>
            </a:r>
          </a:p>
          <a:p>
            <a:pPr marL="342900" indent="-342900">
              <a:buAutoNum type="arabicPeriod" startAt="4"/>
            </a:pPr>
            <a:r>
              <a:rPr lang="en-GB" dirty="0"/>
              <a:t>Save the modified source code (</a:t>
            </a:r>
            <a:r>
              <a:rPr lang="en-GB" dirty="0">
                <a:highlight>
                  <a:srgbClr val="C0C0C0"/>
                </a:highlight>
              </a:rPr>
              <a:t>File / Save Text File</a:t>
            </a:r>
            <a:r>
              <a:rPr lang="en-GB" dirty="0"/>
              <a:t>), reset and run the simulation.</a:t>
            </a:r>
            <a:endParaRPr lang="en-GB" b="1" u="sng" dirty="0"/>
          </a:p>
          <a:p>
            <a:endParaRPr lang="en-US" dirty="0"/>
          </a:p>
        </p:txBody>
      </p:sp>
      <p:pic>
        <p:nvPicPr>
          <p:cNvPr id="5" name="Picture 4">
            <a:extLst>
              <a:ext uri="{FF2B5EF4-FFF2-40B4-BE49-F238E27FC236}">
                <a16:creationId xmlns:a16="http://schemas.microsoft.com/office/drawing/2014/main" id="{07C8BFAF-C026-E14F-80D8-5A5AF6F5BEA8}"/>
              </a:ext>
            </a:extLst>
          </p:cNvPr>
          <p:cNvPicPr>
            <a:picLocks noChangeAspect="1"/>
          </p:cNvPicPr>
          <p:nvPr/>
        </p:nvPicPr>
        <p:blipFill>
          <a:blip r:embed="rId3"/>
          <a:stretch>
            <a:fillRect/>
          </a:stretch>
        </p:blipFill>
        <p:spPr>
          <a:xfrm>
            <a:off x="6428088" y="1502270"/>
            <a:ext cx="5352504" cy="3396259"/>
          </a:xfrm>
          <a:prstGeom prst="rect">
            <a:avLst/>
          </a:prstGeom>
        </p:spPr>
      </p:pic>
      <p:sp>
        <p:nvSpPr>
          <p:cNvPr id="6" name="TextBox 5">
            <a:extLst>
              <a:ext uri="{FF2B5EF4-FFF2-40B4-BE49-F238E27FC236}">
                <a16:creationId xmlns:a16="http://schemas.microsoft.com/office/drawing/2014/main" id="{EAF9B08E-9EF8-CC41-89CE-1FB1A6DEC841}"/>
              </a:ext>
            </a:extLst>
          </p:cNvPr>
          <p:cNvSpPr txBox="1"/>
          <p:nvPr/>
        </p:nvSpPr>
        <p:spPr>
          <a:xfrm>
            <a:off x="6705601" y="5105400"/>
            <a:ext cx="4907280" cy="923330"/>
          </a:xfrm>
          <a:prstGeom prst="rect">
            <a:avLst/>
          </a:prstGeom>
          <a:noFill/>
        </p:spPr>
        <p:txBody>
          <a:bodyPr wrap="square" rtlCol="0">
            <a:spAutoFit/>
          </a:bodyPr>
          <a:lstStyle/>
          <a:p>
            <a:r>
              <a:rPr lang="en-GB" dirty="0">
                <a:solidFill>
                  <a:srgbClr val="C00000"/>
                </a:solidFill>
              </a:rPr>
              <a:t>The robot will move using its maximum speed for a while and then stop once the wheels have rotated of 10 radians.</a:t>
            </a:r>
            <a:endParaRPr lang="en-US" dirty="0">
              <a:solidFill>
                <a:srgbClr val="C00000"/>
              </a:solidFill>
            </a:endParaRPr>
          </a:p>
        </p:txBody>
      </p:sp>
    </p:spTree>
    <p:extLst>
      <p:ext uri="{BB962C8B-B14F-4D97-AF65-F5344CB8AC3E}">
        <p14:creationId xmlns:p14="http://schemas.microsoft.com/office/powerpoint/2010/main" val="3999098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4202432" cy="369332"/>
          </a:xfrm>
          <a:prstGeom prst="rect">
            <a:avLst/>
          </a:prstGeom>
          <a:noFill/>
        </p:spPr>
        <p:txBody>
          <a:bodyPr wrap="none" rtlCol="0">
            <a:spAutoFit/>
          </a:bodyPr>
          <a:lstStyle/>
          <a:p>
            <a:pPr marL="285750" indent="-285750">
              <a:buFont typeface="Wingdings" pitchFamily="2" charset="2"/>
              <a:buChar char="q"/>
            </a:pPr>
            <a:r>
              <a:rPr lang="en-US" dirty="0"/>
              <a:t>Example 1: first simulation (Continued) </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45879"/>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048296" y="1755937"/>
            <a:ext cx="5352504" cy="4247317"/>
          </a:xfrm>
          <a:prstGeom prst="rect">
            <a:avLst/>
          </a:prstGeom>
          <a:noFill/>
        </p:spPr>
        <p:txBody>
          <a:bodyPr wrap="square" rtlCol="0">
            <a:spAutoFit/>
          </a:bodyPr>
          <a:lstStyle/>
          <a:p>
            <a:pPr marL="342900" indent="-342900">
              <a:buAutoNum type="arabicPeriod" startAt="9"/>
            </a:pPr>
            <a:r>
              <a:rPr lang="en-GB" dirty="0"/>
              <a:t>To control the speed of the e-puck, we must apply a specific velocity value on the wheels and set the position to infinite rotations.</a:t>
            </a:r>
          </a:p>
          <a:p>
            <a:pPr marL="342900" indent="-342900">
              <a:buAutoNum type="arabicPeriod" startAt="9"/>
            </a:pPr>
            <a:r>
              <a:rPr lang="en-GB" dirty="0"/>
              <a:t>The robot will now move (the wheels will rotate at a speed of 0.2 radian per second) and never stop</a:t>
            </a:r>
          </a:p>
          <a:p>
            <a:pPr marL="342900" indent="-342900">
              <a:buAutoNum type="arabicPeriod" startAt="9"/>
            </a:pPr>
            <a:endParaRPr lang="en-GB" b="1" u="sng" dirty="0"/>
          </a:p>
          <a:p>
            <a:r>
              <a:rPr lang="en-GB" b="1" u="sng" dirty="0"/>
              <a:t>Note: </a:t>
            </a:r>
            <a:r>
              <a:rPr lang="en-GB" dirty="0"/>
              <a:t>If nothing happens, don't forget to compile your code by selecting the Build / Build menu item or clicking on the gear icon above the code area. Compilation errors are displayed in red in the console. If there are any, fix them and retry to compile. Then, reload the world.</a:t>
            </a:r>
          </a:p>
          <a:p>
            <a:br>
              <a:rPr lang="en-GB" dirty="0"/>
            </a:br>
            <a:endParaRPr lang="en-GB" b="1" u="sng" dirty="0"/>
          </a:p>
          <a:p>
            <a:endParaRPr lang="en-US" dirty="0"/>
          </a:p>
        </p:txBody>
      </p:sp>
      <p:pic>
        <p:nvPicPr>
          <p:cNvPr id="7" name="Picture 6">
            <a:extLst>
              <a:ext uri="{FF2B5EF4-FFF2-40B4-BE49-F238E27FC236}">
                <a16:creationId xmlns:a16="http://schemas.microsoft.com/office/drawing/2014/main" id="{C03B44EB-B85A-6040-9BF2-F5563AA0475F}"/>
              </a:ext>
            </a:extLst>
          </p:cNvPr>
          <p:cNvPicPr>
            <a:picLocks noChangeAspect="1"/>
          </p:cNvPicPr>
          <p:nvPr/>
        </p:nvPicPr>
        <p:blipFill>
          <a:blip r:embed="rId3"/>
          <a:stretch>
            <a:fillRect/>
          </a:stretch>
        </p:blipFill>
        <p:spPr>
          <a:xfrm>
            <a:off x="6400800" y="1454400"/>
            <a:ext cx="5514233" cy="3815080"/>
          </a:xfrm>
          <a:prstGeom prst="rect">
            <a:avLst/>
          </a:prstGeom>
        </p:spPr>
      </p:pic>
    </p:spTree>
    <p:extLst>
      <p:ext uri="{BB962C8B-B14F-4D97-AF65-F5344CB8AC3E}">
        <p14:creationId xmlns:p14="http://schemas.microsoft.com/office/powerpoint/2010/main" val="3801495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798823" y="1282364"/>
            <a:ext cx="1960473" cy="369332"/>
          </a:xfrm>
          <a:prstGeom prst="rect">
            <a:avLst/>
          </a:prstGeom>
          <a:noFill/>
        </p:spPr>
        <p:txBody>
          <a:bodyPr wrap="none" rtlCol="0">
            <a:spAutoFit/>
          </a:bodyPr>
          <a:lstStyle/>
          <a:p>
            <a:pPr marL="285750" indent="-285750">
              <a:buFont typeface="Wingdings" pitchFamily="2" charset="2"/>
              <a:buChar char="q"/>
            </a:pPr>
            <a:r>
              <a:rPr lang="en-US" dirty="0"/>
              <a:t>Creating shapes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64623"/>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1048295" y="1755937"/>
            <a:ext cx="5785315" cy="4801314"/>
          </a:xfrm>
          <a:prstGeom prst="rect">
            <a:avLst/>
          </a:prstGeom>
          <a:noFill/>
        </p:spPr>
        <p:txBody>
          <a:bodyPr wrap="square" rtlCol="0">
            <a:spAutoFit/>
          </a:bodyPr>
          <a:lstStyle/>
          <a:p>
            <a:pPr marL="285750" indent="-285750">
              <a:buFont typeface="Arial" panose="020B0604020202020204" pitchFamily="34" charset="0"/>
              <a:buChar char="•"/>
            </a:pPr>
            <a:r>
              <a:rPr lang="en-GB" dirty="0"/>
              <a:t>A </a:t>
            </a:r>
            <a:r>
              <a:rPr lang="en-GB" dirty="0">
                <a:hlinkClick r:id="rId3">
                  <a:extLst>
                    <a:ext uri="{A12FA001-AC4F-418D-AE19-62706E023703}">
                      <ahyp:hlinkClr xmlns:ahyp="http://schemas.microsoft.com/office/drawing/2018/hyperlinkcolor" val="tx"/>
                    </a:ext>
                  </a:extLst>
                </a:hlinkClick>
              </a:rPr>
              <a:t>Solid</a:t>
            </a:r>
            <a:r>
              <a:rPr lang="en-GB" dirty="0"/>
              <a:t> node represents a </a:t>
            </a:r>
            <a:r>
              <a:rPr lang="en-GB" b="1" dirty="0"/>
              <a:t>rigid body</a:t>
            </a:r>
            <a:r>
              <a:rPr lang="en-GB" dirty="0"/>
              <a:t>, that is a body in which deformation can be neglected. The distance between any two given points of a rigid body remains constant in time regardless of external forces exerted on it</a:t>
            </a:r>
          </a:p>
          <a:p>
            <a:pPr marL="285750" indent="-285750">
              <a:buFont typeface="Arial" panose="020B0604020202020204" pitchFamily="34" charset="0"/>
              <a:buChar char="•"/>
            </a:pPr>
            <a:r>
              <a:rPr lang="en-GB" dirty="0"/>
              <a:t>To define a rigid body, you will have to create a </a:t>
            </a:r>
            <a:r>
              <a:rPr lang="en-GB" dirty="0">
                <a:hlinkClick r:id="rId3">
                  <a:extLst>
                    <a:ext uri="{A12FA001-AC4F-418D-AE19-62706E023703}">
                      <ahyp:hlinkClr xmlns:ahyp="http://schemas.microsoft.com/office/drawing/2018/hyperlinkcolor" val="tx"/>
                    </a:ext>
                  </a:extLst>
                </a:hlinkClick>
              </a:rPr>
              <a:t>Solid</a:t>
            </a:r>
            <a:r>
              <a:rPr lang="en-GB" dirty="0"/>
              <a:t> node. Inside this node you will set up different sub-nodes corresponding to the characteristics of the rigid body</a:t>
            </a:r>
          </a:p>
          <a:p>
            <a:pPr marL="285750" indent="-285750">
              <a:buFont typeface="Arial" panose="020B0604020202020204" pitchFamily="34" charset="0"/>
              <a:buChar char="•"/>
            </a:pPr>
            <a:r>
              <a:rPr lang="en-GB" dirty="0"/>
              <a:t>The graphical representation of the </a:t>
            </a:r>
            <a:r>
              <a:rPr lang="en-GB" dirty="0">
                <a:hlinkClick r:id="rId3">
                  <a:extLst>
                    <a:ext uri="{A12FA001-AC4F-418D-AE19-62706E023703}">
                      <ahyp:hlinkClr xmlns:ahyp="http://schemas.microsoft.com/office/drawing/2018/hyperlinkcolor" val="tx"/>
                    </a:ext>
                  </a:extLst>
                </a:hlinkClick>
              </a:rPr>
              <a:t>Solid</a:t>
            </a:r>
            <a:r>
              <a:rPr lang="en-GB" dirty="0"/>
              <a:t> node is defined by the </a:t>
            </a:r>
            <a:r>
              <a:rPr lang="en-GB" dirty="0">
                <a:hlinkClick r:id="rId4">
                  <a:extLst>
                    <a:ext uri="{A12FA001-AC4F-418D-AE19-62706E023703}">
                      <ahyp:hlinkClr xmlns:ahyp="http://schemas.microsoft.com/office/drawing/2018/hyperlinkcolor" val="tx"/>
                    </a:ext>
                  </a:extLst>
                </a:hlinkClick>
              </a:rPr>
              <a:t>Shape</a:t>
            </a:r>
            <a:r>
              <a:rPr lang="en-GB" dirty="0"/>
              <a:t> nodes populating its children list.</a:t>
            </a:r>
          </a:p>
          <a:p>
            <a:pPr marL="285750" indent="-285750">
              <a:buFont typeface="Arial" panose="020B0604020202020204" pitchFamily="34" charset="0"/>
              <a:buChar char="•"/>
            </a:pPr>
            <a:r>
              <a:rPr lang="en-GB" dirty="0"/>
              <a:t>The collision bounds are defined in its </a:t>
            </a:r>
            <a:r>
              <a:rPr lang="en-GB" b="1" u="sng" dirty="0"/>
              <a:t>boundingObject</a:t>
            </a:r>
            <a:r>
              <a:rPr lang="en-GB" dirty="0"/>
              <a:t> field</a:t>
            </a:r>
          </a:p>
          <a:p>
            <a:pPr marL="285750" indent="-285750">
              <a:buFont typeface="Arial" panose="020B0604020202020204" pitchFamily="34" charset="0"/>
              <a:buChar char="•"/>
            </a:pPr>
            <a:r>
              <a:rPr lang="en-GB" dirty="0"/>
              <a:t>The physics field defines if the object belongs to the dynamical or to the static environment</a:t>
            </a:r>
            <a:br>
              <a:rPr lang="en-GB" dirty="0"/>
            </a:br>
            <a:endParaRPr lang="en-GB" b="1" u="sng" dirty="0"/>
          </a:p>
          <a:p>
            <a:endParaRPr lang="en-US" dirty="0"/>
          </a:p>
        </p:txBody>
      </p:sp>
      <p:pic>
        <p:nvPicPr>
          <p:cNvPr id="5" name="Picture 4">
            <a:extLst>
              <a:ext uri="{FF2B5EF4-FFF2-40B4-BE49-F238E27FC236}">
                <a16:creationId xmlns:a16="http://schemas.microsoft.com/office/drawing/2014/main" id="{4D9BEDAB-583D-4F46-8E2A-856B10D8D176}"/>
              </a:ext>
            </a:extLst>
          </p:cNvPr>
          <p:cNvPicPr>
            <a:picLocks noChangeAspect="1"/>
          </p:cNvPicPr>
          <p:nvPr/>
        </p:nvPicPr>
        <p:blipFill>
          <a:blip r:embed="rId5"/>
          <a:stretch>
            <a:fillRect/>
          </a:stretch>
        </p:blipFill>
        <p:spPr>
          <a:xfrm>
            <a:off x="7008061" y="1467030"/>
            <a:ext cx="5009489" cy="4084091"/>
          </a:xfrm>
          <a:prstGeom prst="rect">
            <a:avLst/>
          </a:prstGeom>
        </p:spPr>
      </p:pic>
      <p:sp>
        <p:nvSpPr>
          <p:cNvPr id="6" name="TextBox 5">
            <a:extLst>
              <a:ext uri="{FF2B5EF4-FFF2-40B4-BE49-F238E27FC236}">
                <a16:creationId xmlns:a16="http://schemas.microsoft.com/office/drawing/2014/main" id="{0D87DACA-37C2-264A-876D-8C6E4217903A}"/>
              </a:ext>
            </a:extLst>
          </p:cNvPr>
          <p:cNvSpPr txBox="1"/>
          <p:nvPr/>
        </p:nvSpPr>
        <p:spPr>
          <a:xfrm>
            <a:off x="6644640" y="5699760"/>
            <a:ext cx="5242561" cy="646331"/>
          </a:xfrm>
          <a:prstGeom prst="rect">
            <a:avLst/>
          </a:prstGeom>
          <a:noFill/>
        </p:spPr>
        <p:txBody>
          <a:bodyPr wrap="square" rtlCol="0">
            <a:spAutoFit/>
          </a:bodyPr>
          <a:lstStyle/>
          <a:p>
            <a:r>
              <a:rPr lang="en-US" b="1" u="sng" dirty="0">
                <a:solidFill>
                  <a:srgbClr val="C00000"/>
                </a:solidFill>
              </a:rPr>
              <a:t>Note</a:t>
            </a:r>
            <a:r>
              <a:rPr lang="en-US" dirty="0">
                <a:solidFill>
                  <a:srgbClr val="C00000"/>
                </a:solidFill>
              </a:rPr>
              <a:t>: </a:t>
            </a:r>
            <a:r>
              <a:rPr lang="en-GB" dirty="0">
                <a:solidFill>
                  <a:srgbClr val="C00000"/>
                </a:solidFill>
              </a:rPr>
              <a:t>the physics field needs the boundingObject to be defined.</a:t>
            </a:r>
            <a:endParaRPr lang="en-US" dirty="0">
              <a:solidFill>
                <a:srgbClr val="C00000"/>
              </a:solidFill>
            </a:endParaRPr>
          </a:p>
        </p:txBody>
      </p:sp>
      <p:sp>
        <p:nvSpPr>
          <p:cNvPr id="8" name="Rectangle 7">
            <a:extLst>
              <a:ext uri="{FF2B5EF4-FFF2-40B4-BE49-F238E27FC236}">
                <a16:creationId xmlns:a16="http://schemas.microsoft.com/office/drawing/2014/main" id="{44F4F270-AFDC-5847-8882-05D8BCE5C48C}"/>
              </a:ext>
            </a:extLst>
          </p:cNvPr>
          <p:cNvSpPr/>
          <p:nvPr/>
        </p:nvSpPr>
        <p:spPr>
          <a:xfrm>
            <a:off x="7008059" y="3100840"/>
            <a:ext cx="3060107" cy="646331"/>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B11CDEF-B08A-0249-BE95-360AB7BFEEA0}"/>
              </a:ext>
            </a:extLst>
          </p:cNvPr>
          <p:cNvCxnSpPr/>
          <p:nvPr/>
        </p:nvCxnSpPr>
        <p:spPr>
          <a:xfrm flipH="1">
            <a:off x="9473806" y="4693920"/>
            <a:ext cx="771766" cy="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876D25-F8BC-C54B-AA2C-4A7549186A70}"/>
              </a:ext>
            </a:extLst>
          </p:cNvPr>
          <p:cNvCxnSpPr/>
          <p:nvPr/>
        </p:nvCxnSpPr>
        <p:spPr>
          <a:xfrm flipH="1">
            <a:off x="9473806" y="4876800"/>
            <a:ext cx="771766" cy="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79D14ED-FAA4-2443-BD50-D143EC89D9E8}"/>
              </a:ext>
            </a:extLst>
          </p:cNvPr>
          <p:cNvCxnSpPr/>
          <p:nvPr/>
        </p:nvCxnSpPr>
        <p:spPr>
          <a:xfrm flipH="1">
            <a:off x="9473806" y="5090160"/>
            <a:ext cx="771766" cy="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645D99D-744D-E74F-BCCE-283BB4B84151}"/>
              </a:ext>
            </a:extLst>
          </p:cNvPr>
          <p:cNvSpPr txBox="1"/>
          <p:nvPr/>
        </p:nvSpPr>
        <p:spPr>
          <a:xfrm>
            <a:off x="8690557" y="4572636"/>
            <a:ext cx="696024" cy="646331"/>
          </a:xfrm>
          <a:prstGeom prst="rect">
            <a:avLst/>
          </a:prstGeom>
          <a:noFill/>
        </p:spPr>
        <p:txBody>
          <a:bodyPr wrap="none" rtlCol="0">
            <a:spAutoFit/>
          </a:bodyPr>
          <a:lstStyle/>
          <a:p>
            <a:r>
              <a:rPr lang="en-US" sz="1200" dirty="0"/>
              <a:t>Sphere</a:t>
            </a:r>
          </a:p>
          <a:p>
            <a:r>
              <a:rPr lang="en-US" sz="1200" dirty="0"/>
              <a:t>Box</a:t>
            </a:r>
          </a:p>
          <a:p>
            <a:r>
              <a:rPr lang="en-US" sz="1200" dirty="0"/>
              <a:t>Cylinder</a:t>
            </a:r>
          </a:p>
        </p:txBody>
      </p:sp>
    </p:spTree>
    <p:extLst>
      <p:ext uri="{BB962C8B-B14F-4D97-AF65-F5344CB8AC3E}">
        <p14:creationId xmlns:p14="http://schemas.microsoft.com/office/powerpoint/2010/main" val="199875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10886" y="841278"/>
            <a:ext cx="1816203" cy="369332"/>
          </a:xfrm>
          <a:prstGeom prst="rect">
            <a:avLst/>
          </a:prstGeom>
          <a:noFill/>
        </p:spPr>
        <p:txBody>
          <a:bodyPr wrap="none" rtlCol="0">
            <a:spAutoFit/>
          </a:bodyPr>
          <a:lstStyle/>
          <a:p>
            <a:pPr marL="285750" indent="-285750">
              <a:buFont typeface="Wingdings" pitchFamily="2" charset="2"/>
              <a:buChar char="q"/>
            </a:pPr>
            <a:r>
              <a:rPr lang="en-US" dirty="0"/>
              <a:t>Creating a Ball</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67365"/>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302" y="103757"/>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921460" y="1228761"/>
            <a:ext cx="5128197" cy="6186309"/>
          </a:xfrm>
          <a:prstGeom prst="rect">
            <a:avLst/>
          </a:prstGeom>
          <a:noFill/>
        </p:spPr>
        <p:txBody>
          <a:bodyPr wrap="square" rtlCol="0">
            <a:spAutoFit/>
          </a:bodyPr>
          <a:lstStyle/>
          <a:p>
            <a:pPr marL="285750" indent="-285750">
              <a:buFont typeface="Arial" panose="020B0604020202020204" pitchFamily="34" charset="0"/>
              <a:buChar char="•"/>
            </a:pPr>
            <a:r>
              <a:rPr lang="en-GB" sz="1600" dirty="0"/>
              <a:t>In the scene tree view, select the last node and press the </a:t>
            </a:r>
            <a:r>
              <a:rPr lang="en-GB" sz="1600" dirty="0">
                <a:highlight>
                  <a:srgbClr val="C0C0C0"/>
                </a:highlight>
              </a:rPr>
              <a:t>Add</a:t>
            </a:r>
            <a:r>
              <a:rPr lang="en-GB" sz="1600" dirty="0"/>
              <a:t> button</a:t>
            </a:r>
          </a:p>
          <a:p>
            <a:pPr marL="285750" indent="-285750">
              <a:buFont typeface="Arial" panose="020B0604020202020204" pitchFamily="34" charset="0"/>
              <a:buChar char="•"/>
            </a:pPr>
            <a:r>
              <a:rPr lang="en-GB" sz="1600" dirty="0"/>
              <a:t>In the dialog, open the </a:t>
            </a:r>
            <a:r>
              <a:rPr lang="en-GB" sz="1600" dirty="0">
                <a:highlight>
                  <a:srgbClr val="C0C0C0"/>
                </a:highlight>
              </a:rPr>
              <a:t>Bases nodes </a:t>
            </a:r>
            <a:r>
              <a:rPr lang="en-GB" sz="1600" dirty="0"/>
              <a:t>section and select the </a:t>
            </a:r>
            <a:r>
              <a:rPr lang="en-GB" sz="1600" dirty="0">
                <a:hlinkClick r:id="rId3">
                  <a:extLst>
                    <a:ext uri="{A12FA001-AC4F-418D-AE19-62706E023703}">
                      <ahyp:hlinkClr xmlns:ahyp="http://schemas.microsoft.com/office/drawing/2018/hyperlinkcolor" val="tx"/>
                    </a:ext>
                  </a:extLst>
                </a:hlinkClick>
              </a:rPr>
              <a:t>Solid</a:t>
            </a:r>
            <a:r>
              <a:rPr lang="en-GB" sz="1600" dirty="0"/>
              <a:t> node</a:t>
            </a:r>
          </a:p>
          <a:p>
            <a:pPr marL="285750" indent="-285750">
              <a:buFont typeface="Arial" panose="020B0604020202020204" pitchFamily="34" charset="0"/>
              <a:buChar char="•"/>
            </a:pPr>
            <a:r>
              <a:rPr lang="en-GB" sz="1600" dirty="0"/>
              <a:t>In the scene tree view, expand the </a:t>
            </a:r>
            <a:r>
              <a:rPr lang="en-GB" sz="1600" dirty="0">
                <a:hlinkClick r:id="rId3">
                  <a:extLst>
                    <a:ext uri="{A12FA001-AC4F-418D-AE19-62706E023703}">
                      <ahyp:hlinkClr xmlns:ahyp="http://schemas.microsoft.com/office/drawing/2018/hyperlinkcolor" val="tx"/>
                    </a:ext>
                  </a:extLst>
                </a:hlinkClick>
              </a:rPr>
              <a:t>Solid</a:t>
            </a:r>
            <a:r>
              <a:rPr lang="en-GB" sz="1600" dirty="0"/>
              <a:t> node and select its </a:t>
            </a:r>
            <a:r>
              <a:rPr lang="en-GB" sz="1600" dirty="0">
                <a:highlight>
                  <a:srgbClr val="C0C0C0"/>
                </a:highlight>
              </a:rPr>
              <a:t>children</a:t>
            </a:r>
            <a:r>
              <a:rPr lang="en-GB" sz="1600" dirty="0"/>
              <a:t> field</a:t>
            </a:r>
          </a:p>
          <a:p>
            <a:pPr marL="285750" indent="-285750">
              <a:buFont typeface="Arial" panose="020B0604020202020204" pitchFamily="34" charset="0"/>
              <a:buChar char="•"/>
            </a:pPr>
            <a:r>
              <a:rPr lang="en-GB" sz="1600" dirty="0"/>
              <a:t>Add a </a:t>
            </a:r>
            <a:r>
              <a:rPr lang="en-GB" sz="1600" dirty="0">
                <a:hlinkClick r:id="rId4">
                  <a:extLst>
                    <a:ext uri="{A12FA001-AC4F-418D-AE19-62706E023703}">
                      <ahyp:hlinkClr xmlns:ahyp="http://schemas.microsoft.com/office/drawing/2018/hyperlinkcolor" val="tx"/>
                    </a:ext>
                  </a:extLst>
                </a:hlinkClick>
              </a:rPr>
              <a:t>Shape</a:t>
            </a:r>
            <a:r>
              <a:rPr lang="en-GB" sz="1600" dirty="0"/>
              <a:t> node to it by using the </a:t>
            </a:r>
            <a:r>
              <a:rPr lang="en-GB" sz="1600" dirty="0">
                <a:highlight>
                  <a:srgbClr val="C0C0C0"/>
                </a:highlight>
              </a:rPr>
              <a:t>Add</a:t>
            </a:r>
            <a:r>
              <a:rPr lang="en-GB" sz="1600" dirty="0"/>
              <a:t> button. </a:t>
            </a:r>
          </a:p>
          <a:p>
            <a:pPr marL="285750" indent="-285750">
              <a:buFont typeface="Arial" panose="020B0604020202020204" pitchFamily="34" charset="0"/>
              <a:buChar char="•"/>
            </a:pPr>
            <a:r>
              <a:rPr lang="en-GB" sz="1600" dirty="0"/>
              <a:t>Select the appearance field of the </a:t>
            </a:r>
            <a:r>
              <a:rPr lang="en-GB" sz="1600" dirty="0">
                <a:hlinkClick r:id="rId4">
                  <a:extLst>
                    <a:ext uri="{A12FA001-AC4F-418D-AE19-62706E023703}">
                      <ahyp:hlinkClr xmlns:ahyp="http://schemas.microsoft.com/office/drawing/2018/hyperlinkcolor" val="tx"/>
                    </a:ext>
                  </a:extLst>
                </a:hlinkClick>
              </a:rPr>
              <a:t>Shape</a:t>
            </a:r>
            <a:r>
              <a:rPr lang="en-GB" sz="1600" dirty="0"/>
              <a:t> node and use the Add button to add a </a:t>
            </a:r>
            <a:r>
              <a:rPr lang="en-GB" sz="1600" b="1" dirty="0"/>
              <a:t>PBRAppearance</a:t>
            </a:r>
            <a:r>
              <a:rPr lang="en-GB" sz="1600" dirty="0"/>
              <a:t> node.</a:t>
            </a:r>
          </a:p>
          <a:p>
            <a:pPr marL="285750" indent="-285750">
              <a:buFont typeface="Arial" panose="020B0604020202020204" pitchFamily="34" charset="0"/>
              <a:buChar char="•"/>
            </a:pPr>
            <a:r>
              <a:rPr lang="en-GB" sz="1600" dirty="0"/>
              <a:t>Add a </a:t>
            </a:r>
            <a:r>
              <a:rPr lang="en-GB" sz="1600" dirty="0">
                <a:hlinkClick r:id="rId5">
                  <a:extLst>
                    <a:ext uri="{A12FA001-AC4F-418D-AE19-62706E023703}">
                      <ahyp:hlinkClr xmlns:ahyp="http://schemas.microsoft.com/office/drawing/2018/hyperlinkcolor" val="tx"/>
                    </a:ext>
                  </a:extLst>
                </a:hlinkClick>
              </a:rPr>
              <a:t>Sphere</a:t>
            </a:r>
            <a:r>
              <a:rPr lang="en-GB" sz="1600" dirty="0"/>
              <a:t> node as the geometry field of the newly created </a:t>
            </a:r>
            <a:r>
              <a:rPr lang="en-GB" sz="1600" dirty="0">
                <a:hlinkClick r:id="rId4">
                  <a:extLst>
                    <a:ext uri="{A12FA001-AC4F-418D-AE19-62706E023703}">
                      <ahyp:hlinkClr xmlns:ahyp="http://schemas.microsoft.com/office/drawing/2018/hyperlinkcolor" val="tx"/>
                    </a:ext>
                  </a:extLst>
                </a:hlinkClick>
              </a:rPr>
              <a:t>Shape</a:t>
            </a:r>
            <a:r>
              <a:rPr lang="en-GB" sz="1600" dirty="0"/>
              <a:t> node.</a:t>
            </a:r>
          </a:p>
          <a:p>
            <a:pPr marL="285750" indent="-285750">
              <a:buFont typeface="Arial" panose="020B0604020202020204" pitchFamily="34" charset="0"/>
              <a:buChar char="•"/>
            </a:pPr>
            <a:r>
              <a:rPr lang="en-GB" sz="1600" dirty="0"/>
              <a:t>Expand the </a:t>
            </a:r>
            <a:r>
              <a:rPr lang="en-GB" sz="1600" b="1" dirty="0"/>
              <a:t>PBRAppearance</a:t>
            </a:r>
            <a:r>
              <a:rPr lang="en-GB" sz="1600" dirty="0"/>
              <a:t> node and change its </a:t>
            </a:r>
            <a:r>
              <a:rPr lang="en-GB" sz="1600" b="1" dirty="0"/>
              <a:t>metalness</a:t>
            </a:r>
            <a:r>
              <a:rPr lang="en-GB" sz="1600" dirty="0"/>
              <a:t> field to 0 and its </a:t>
            </a:r>
            <a:r>
              <a:rPr lang="en-GB" sz="1600" b="1" dirty="0"/>
              <a:t>roughness</a:t>
            </a:r>
            <a:r>
              <a:rPr lang="en-GB" sz="1600" dirty="0"/>
              <a:t> field to 1.</a:t>
            </a:r>
          </a:p>
          <a:p>
            <a:pPr marL="285750" indent="-285750">
              <a:buFont typeface="Arial" panose="020B0604020202020204" pitchFamily="34" charset="0"/>
              <a:buChar char="•"/>
            </a:pPr>
            <a:r>
              <a:rPr lang="en-GB" sz="1600" dirty="0"/>
              <a:t>Add another </a:t>
            </a:r>
            <a:r>
              <a:rPr lang="en-GB" sz="1600" dirty="0">
                <a:hlinkClick r:id="rId5">
                  <a:extLst>
                    <a:ext uri="{A12FA001-AC4F-418D-AE19-62706E023703}">
                      <ahyp:hlinkClr xmlns:ahyp="http://schemas.microsoft.com/office/drawing/2018/hyperlinkcolor" val="tx"/>
                    </a:ext>
                  </a:extLst>
                </a:hlinkClick>
              </a:rPr>
              <a:t>Sphere</a:t>
            </a:r>
            <a:r>
              <a:rPr lang="en-GB" sz="1600" dirty="0"/>
              <a:t> node to the </a:t>
            </a:r>
            <a:r>
              <a:rPr lang="en-GB" sz="1600" b="1" dirty="0"/>
              <a:t>boundingObject</a:t>
            </a:r>
            <a:r>
              <a:rPr lang="en-GB" sz="1600" dirty="0"/>
              <a:t> field of the </a:t>
            </a:r>
            <a:r>
              <a:rPr lang="en-GB" sz="1600" dirty="0">
                <a:hlinkClick r:id="rId3">
                  <a:extLst>
                    <a:ext uri="{A12FA001-AC4F-418D-AE19-62706E023703}">
                      <ahyp:hlinkClr xmlns:ahyp="http://schemas.microsoft.com/office/drawing/2018/hyperlinkcolor" val="tx"/>
                    </a:ext>
                  </a:extLst>
                </a:hlinkClick>
              </a:rPr>
              <a:t>Solid</a:t>
            </a:r>
            <a:r>
              <a:rPr lang="en-GB" sz="1600" dirty="0"/>
              <a:t>.</a:t>
            </a:r>
          </a:p>
          <a:p>
            <a:pPr marL="285750" indent="-285750">
              <a:buFont typeface="Arial" panose="020B0604020202020204" pitchFamily="34" charset="0"/>
              <a:buChar char="•"/>
            </a:pPr>
            <a:r>
              <a:rPr lang="en-GB" sz="1600" dirty="0"/>
              <a:t>Finally add a </a:t>
            </a:r>
            <a:r>
              <a:rPr lang="en-GB" sz="1600" dirty="0">
                <a:hlinkClick r:id="rId6">
                  <a:extLst>
                    <a:ext uri="{A12FA001-AC4F-418D-AE19-62706E023703}">
                      <ahyp:hlinkClr xmlns:ahyp="http://schemas.microsoft.com/office/drawing/2018/hyperlinkcolor" val="tx"/>
                    </a:ext>
                  </a:extLst>
                </a:hlinkClick>
              </a:rPr>
              <a:t>Physics</a:t>
            </a:r>
            <a:r>
              <a:rPr lang="en-GB" sz="1600" dirty="0"/>
              <a:t> node to the </a:t>
            </a:r>
            <a:r>
              <a:rPr lang="en-GB" sz="1600" b="1" dirty="0"/>
              <a:t>physics</a:t>
            </a:r>
            <a:r>
              <a:rPr lang="en-GB" sz="1600" dirty="0"/>
              <a:t> field of the </a:t>
            </a:r>
            <a:r>
              <a:rPr lang="en-GB" sz="1600" dirty="0">
                <a:hlinkClick r:id="rId3">
                  <a:extLst>
                    <a:ext uri="{A12FA001-AC4F-418D-AE19-62706E023703}">
                      <ahyp:hlinkClr xmlns:ahyp="http://schemas.microsoft.com/office/drawing/2018/hyperlinkcolor" val="tx"/>
                    </a:ext>
                  </a:extLst>
                </a:hlinkClick>
              </a:rPr>
              <a:t>Solid</a:t>
            </a:r>
            <a:r>
              <a:rPr lang="en-GB" sz="1600" dirty="0"/>
              <a:t>.</a:t>
            </a:r>
          </a:p>
          <a:p>
            <a:pPr marL="285750" indent="-285750">
              <a:buFont typeface="Arial" panose="020B0604020202020204" pitchFamily="34" charset="0"/>
              <a:buChar char="•"/>
            </a:pPr>
            <a:r>
              <a:rPr lang="en-GB" sz="1600" dirty="0"/>
              <a:t>By modifying the </a:t>
            </a:r>
            <a:r>
              <a:rPr lang="en-GB" sz="1600" b="1" dirty="0"/>
              <a:t>translation</a:t>
            </a:r>
            <a:r>
              <a:rPr lang="en-GB" sz="1600" dirty="0"/>
              <a:t> field of the </a:t>
            </a:r>
            <a:r>
              <a:rPr lang="en-GB" sz="1600" dirty="0">
                <a:hlinkClick r:id="rId3">
                  <a:extLst>
                    <a:ext uri="{A12FA001-AC4F-418D-AE19-62706E023703}">
                      <ahyp:hlinkClr xmlns:ahyp="http://schemas.microsoft.com/office/drawing/2018/hyperlinkcolor" val="tx"/>
                    </a:ext>
                  </a:extLst>
                </a:hlinkClick>
              </a:rPr>
              <a:t>Solid</a:t>
            </a:r>
            <a:r>
              <a:rPr lang="en-GB" sz="1600" dirty="0"/>
              <a:t> node, place the ball in front of the robot (at {0, 0.2, -0.2} for example).</a:t>
            </a:r>
          </a:p>
          <a:p>
            <a:pPr marL="285750" indent="-285750">
              <a:buFont typeface="Arial" panose="020B0604020202020204" pitchFamily="34" charset="0"/>
              <a:buChar char="•"/>
            </a:pPr>
            <a:r>
              <a:rPr lang="en-GB" sz="1600" dirty="0"/>
              <a:t>Save the simulation.</a:t>
            </a:r>
          </a:p>
          <a:p>
            <a:pPr marL="285750" indent="-285750">
              <a:buFont typeface="Arial" panose="020B0604020202020204" pitchFamily="34" charset="0"/>
              <a:buChar char="•"/>
            </a:pPr>
            <a:endParaRPr lang="en-GB" sz="1500" dirty="0"/>
          </a:p>
          <a:p>
            <a:br>
              <a:rPr lang="en-GB" sz="1500" dirty="0"/>
            </a:br>
            <a:endParaRPr lang="en-GB" sz="1500" b="1" u="sng" dirty="0"/>
          </a:p>
          <a:p>
            <a:endParaRPr lang="en-US" sz="1500" dirty="0"/>
          </a:p>
        </p:txBody>
      </p:sp>
      <p:pic>
        <p:nvPicPr>
          <p:cNvPr id="5" name="Picture 2">
            <a:extLst>
              <a:ext uri="{FF2B5EF4-FFF2-40B4-BE49-F238E27FC236}">
                <a16:creationId xmlns:a16="http://schemas.microsoft.com/office/drawing/2014/main" id="{87A63A15-E97B-9542-AC69-780405389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5125" y="1213126"/>
            <a:ext cx="4571516" cy="26769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9319FF-AFF5-864A-A137-A63AD8378C9D}"/>
              </a:ext>
            </a:extLst>
          </p:cNvPr>
          <p:cNvSpPr txBox="1"/>
          <p:nvPr/>
        </p:nvSpPr>
        <p:spPr>
          <a:xfrm>
            <a:off x="6142345" y="6087972"/>
            <a:ext cx="5842545" cy="246221"/>
          </a:xfrm>
          <a:prstGeom prst="rect">
            <a:avLst/>
          </a:prstGeom>
          <a:noFill/>
        </p:spPr>
        <p:txBody>
          <a:bodyPr wrap="square" rtlCol="0">
            <a:spAutoFit/>
          </a:bodyPr>
          <a:lstStyle/>
          <a:p>
            <a:r>
              <a:rPr lang="en-GB" sz="1000" b="1" u="sng" dirty="0">
                <a:solidFill>
                  <a:srgbClr val="C00000"/>
                </a:solidFill>
              </a:rPr>
              <a:t>Note</a:t>
            </a:r>
            <a:r>
              <a:rPr lang="en-GB" sz="1000" dirty="0">
                <a:solidFill>
                  <a:srgbClr val="C00000"/>
                </a:solidFill>
              </a:rPr>
              <a:t>: When the simulation is started, the ball hits the floor. You can move the ball by </a:t>
            </a:r>
            <a:r>
              <a:rPr lang="en-GB" sz="1000" dirty="0">
                <a:solidFill>
                  <a:srgbClr val="C00000"/>
                </a:solidFill>
                <a:hlinkClick r:id="rId8">
                  <a:extLst>
                    <a:ext uri="{A12FA001-AC4F-418D-AE19-62706E023703}">
                      <ahyp:hlinkClr xmlns:ahyp="http://schemas.microsoft.com/office/drawing/2018/hyperlinkcolor" val="tx"/>
                    </a:ext>
                  </a:extLst>
                </a:hlinkClick>
              </a:rPr>
              <a:t>applying a force</a:t>
            </a:r>
            <a:r>
              <a:rPr lang="en-GB" sz="1000" dirty="0">
                <a:solidFill>
                  <a:srgbClr val="C00000"/>
                </a:solidFill>
              </a:rPr>
              <a:t> to it </a:t>
            </a:r>
            <a:endParaRPr lang="en-US" sz="1000" dirty="0">
              <a:solidFill>
                <a:srgbClr val="C00000"/>
              </a:solidFill>
            </a:endParaRPr>
          </a:p>
        </p:txBody>
      </p:sp>
      <p:pic>
        <p:nvPicPr>
          <p:cNvPr id="20" name="Picture 19">
            <a:extLst>
              <a:ext uri="{FF2B5EF4-FFF2-40B4-BE49-F238E27FC236}">
                <a16:creationId xmlns:a16="http://schemas.microsoft.com/office/drawing/2014/main" id="{5C74AE4E-A69B-7848-949B-3C76DA34A5AC}"/>
              </a:ext>
            </a:extLst>
          </p:cNvPr>
          <p:cNvPicPr>
            <a:picLocks noChangeAspect="1"/>
          </p:cNvPicPr>
          <p:nvPr/>
        </p:nvPicPr>
        <p:blipFill>
          <a:blip r:embed="rId9"/>
          <a:stretch>
            <a:fillRect/>
          </a:stretch>
        </p:blipFill>
        <p:spPr>
          <a:xfrm>
            <a:off x="9233190" y="4022536"/>
            <a:ext cx="2813451" cy="1999684"/>
          </a:xfrm>
          <a:prstGeom prst="rect">
            <a:avLst/>
          </a:prstGeom>
        </p:spPr>
      </p:pic>
      <p:pic>
        <p:nvPicPr>
          <p:cNvPr id="7" name="Picture 6">
            <a:extLst>
              <a:ext uri="{FF2B5EF4-FFF2-40B4-BE49-F238E27FC236}">
                <a16:creationId xmlns:a16="http://schemas.microsoft.com/office/drawing/2014/main" id="{7425F51A-AF87-A24B-AC52-BC3C0942A9EE}"/>
              </a:ext>
            </a:extLst>
          </p:cNvPr>
          <p:cNvPicPr>
            <a:picLocks noChangeAspect="1"/>
          </p:cNvPicPr>
          <p:nvPr/>
        </p:nvPicPr>
        <p:blipFill>
          <a:blip r:embed="rId10"/>
          <a:stretch>
            <a:fillRect/>
          </a:stretch>
        </p:blipFill>
        <p:spPr>
          <a:xfrm>
            <a:off x="6030306" y="4022109"/>
            <a:ext cx="3202884" cy="1999684"/>
          </a:xfrm>
          <a:prstGeom prst="rect">
            <a:avLst/>
          </a:prstGeom>
        </p:spPr>
      </p:pic>
    </p:spTree>
    <p:extLst>
      <p:ext uri="{BB962C8B-B14F-4D97-AF65-F5344CB8AC3E}">
        <p14:creationId xmlns:p14="http://schemas.microsoft.com/office/powerpoint/2010/main" val="2117718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546413" y="1284814"/>
            <a:ext cx="2454518" cy="369332"/>
          </a:xfrm>
          <a:prstGeom prst="rect">
            <a:avLst/>
          </a:prstGeom>
          <a:noFill/>
        </p:spPr>
        <p:txBody>
          <a:bodyPr wrap="none" rtlCol="0">
            <a:spAutoFit/>
          </a:bodyPr>
          <a:lstStyle/>
          <a:p>
            <a:pPr marL="285750" indent="-285750">
              <a:buFont typeface="Wingdings" pitchFamily="2" charset="2"/>
              <a:buChar char="q"/>
            </a:pPr>
            <a:r>
              <a:rPr lang="en-US" dirty="0"/>
              <a:t>DEF-USE </a:t>
            </a:r>
            <a:r>
              <a:rPr lang="en-US" dirty="0" err="1"/>
              <a:t>mechanisim</a:t>
            </a:r>
            <a:endParaRPr lang="en-US" dirty="0"/>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4993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333" y="45661"/>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705833" y="2085880"/>
            <a:ext cx="6109343" cy="3508653"/>
          </a:xfrm>
          <a:prstGeom prst="rect">
            <a:avLst/>
          </a:prstGeom>
          <a:noFill/>
        </p:spPr>
        <p:txBody>
          <a:bodyPr wrap="square" rtlCol="0">
            <a:spAutoFit/>
          </a:bodyPr>
          <a:lstStyle/>
          <a:p>
            <a:pPr marL="285750" indent="-285750">
              <a:buFont typeface="Arial" panose="020B0604020202020204" pitchFamily="34" charset="0"/>
              <a:buChar char="•"/>
            </a:pPr>
            <a:r>
              <a:rPr lang="en-GB" dirty="0"/>
              <a:t>The </a:t>
            </a:r>
            <a:r>
              <a:rPr lang="en-GB" b="1" dirty="0"/>
              <a:t>DEF-USE mechanism</a:t>
            </a:r>
            <a:r>
              <a:rPr lang="en-GB" dirty="0"/>
              <a:t> allows to define a node in one place and to reuse that definition elsewhere in the scene tree</a:t>
            </a:r>
          </a:p>
          <a:p>
            <a:pPr marL="285750" indent="-285750">
              <a:buFont typeface="Arial" panose="020B0604020202020204" pitchFamily="34" charset="0"/>
              <a:buChar char="•"/>
            </a:pPr>
            <a:r>
              <a:rPr lang="en-GB" dirty="0"/>
              <a:t>The copies of this node can be reused elsewhere with the USE keyword</a:t>
            </a:r>
          </a:p>
          <a:p>
            <a:pPr marL="285750" indent="-285750">
              <a:buFont typeface="Arial" panose="020B0604020202020204" pitchFamily="34" charset="0"/>
              <a:buChar char="•"/>
            </a:pPr>
            <a:endParaRPr lang="en-GB" sz="1500" dirty="0"/>
          </a:p>
          <a:p>
            <a:pPr marL="355600"/>
            <a:r>
              <a:rPr lang="en-GB" sz="1500" dirty="0"/>
              <a:t>- </a:t>
            </a:r>
            <a:r>
              <a:rPr lang="en-GB" dirty="0"/>
              <a:t>Enter BALL_GEOMETRY in this field.</a:t>
            </a:r>
          </a:p>
          <a:p>
            <a:pPr marL="355600"/>
            <a:r>
              <a:rPr lang="en-GB" dirty="0"/>
              <a:t>- Select the boundingObject field and click on the Add button and select the USE / BALL_GEOMETRY in the dialog box.</a:t>
            </a:r>
          </a:p>
          <a:p>
            <a:br>
              <a:rPr lang="en-GB" sz="1500" dirty="0"/>
            </a:br>
            <a:endParaRPr lang="en-GB" sz="1500" b="1" u="sng" dirty="0"/>
          </a:p>
          <a:p>
            <a:endParaRPr lang="en-US" sz="1500" dirty="0"/>
          </a:p>
        </p:txBody>
      </p:sp>
      <p:pic>
        <p:nvPicPr>
          <p:cNvPr id="7" name="Picture 6">
            <a:extLst>
              <a:ext uri="{FF2B5EF4-FFF2-40B4-BE49-F238E27FC236}">
                <a16:creationId xmlns:a16="http://schemas.microsoft.com/office/drawing/2014/main" id="{ADDCEBA9-4CBC-9A48-A90F-FE4D1D1FEEA9}"/>
              </a:ext>
            </a:extLst>
          </p:cNvPr>
          <p:cNvPicPr>
            <a:picLocks noChangeAspect="1"/>
          </p:cNvPicPr>
          <p:nvPr/>
        </p:nvPicPr>
        <p:blipFill>
          <a:blip r:embed="rId3"/>
          <a:stretch>
            <a:fillRect/>
          </a:stretch>
        </p:blipFill>
        <p:spPr>
          <a:xfrm>
            <a:off x="8184309" y="1172416"/>
            <a:ext cx="3569336" cy="2414773"/>
          </a:xfrm>
          <a:prstGeom prst="rect">
            <a:avLst/>
          </a:prstGeom>
        </p:spPr>
      </p:pic>
      <p:pic>
        <p:nvPicPr>
          <p:cNvPr id="8" name="Picture 7">
            <a:extLst>
              <a:ext uri="{FF2B5EF4-FFF2-40B4-BE49-F238E27FC236}">
                <a16:creationId xmlns:a16="http://schemas.microsoft.com/office/drawing/2014/main" id="{F9066D5F-4673-6F43-9145-BB2463FF0CA0}"/>
              </a:ext>
            </a:extLst>
          </p:cNvPr>
          <p:cNvPicPr>
            <a:picLocks noChangeAspect="1"/>
          </p:cNvPicPr>
          <p:nvPr/>
        </p:nvPicPr>
        <p:blipFill>
          <a:blip r:embed="rId4"/>
          <a:stretch>
            <a:fillRect/>
          </a:stretch>
        </p:blipFill>
        <p:spPr>
          <a:xfrm>
            <a:off x="6679770" y="3017460"/>
            <a:ext cx="2402237" cy="3365453"/>
          </a:xfrm>
          <a:prstGeom prst="rect">
            <a:avLst/>
          </a:prstGeom>
        </p:spPr>
      </p:pic>
    </p:spTree>
    <p:extLst>
      <p:ext uri="{BB962C8B-B14F-4D97-AF65-F5344CB8AC3E}">
        <p14:creationId xmlns:p14="http://schemas.microsoft.com/office/powerpoint/2010/main" val="233666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8E4F7-5730-CA41-B873-1EDAD5169DFC}"/>
              </a:ext>
            </a:extLst>
          </p:cNvPr>
          <p:cNvSpPr txBox="1"/>
          <p:nvPr/>
        </p:nvSpPr>
        <p:spPr>
          <a:xfrm>
            <a:off x="637674" y="493376"/>
            <a:ext cx="2563009" cy="861774"/>
          </a:xfrm>
          <a:prstGeom prst="rect">
            <a:avLst/>
          </a:prstGeom>
          <a:noFill/>
        </p:spPr>
        <p:txBody>
          <a:bodyPr wrap="none" rtlCol="0">
            <a:spAutoFit/>
          </a:bodyPr>
          <a:lstStyle/>
          <a:p>
            <a:r>
              <a:rPr lang="en-US" sz="5000" b="1" u="sng" dirty="0"/>
              <a:t>Contents</a:t>
            </a:r>
          </a:p>
        </p:txBody>
      </p:sp>
      <p:grpSp>
        <p:nvGrpSpPr>
          <p:cNvPr id="3" name="Group 2">
            <a:extLst>
              <a:ext uri="{FF2B5EF4-FFF2-40B4-BE49-F238E27FC236}">
                <a16:creationId xmlns:a16="http://schemas.microsoft.com/office/drawing/2014/main" id="{934A1C3B-D785-5B48-964B-BE16F9CE5F2E}"/>
              </a:ext>
            </a:extLst>
          </p:cNvPr>
          <p:cNvGrpSpPr/>
          <p:nvPr/>
        </p:nvGrpSpPr>
        <p:grpSpPr>
          <a:xfrm>
            <a:off x="637674" y="1952556"/>
            <a:ext cx="647255" cy="738022"/>
            <a:chOff x="4753009" y="790578"/>
            <a:chExt cx="958096" cy="958096"/>
          </a:xfrm>
        </p:grpSpPr>
        <p:sp>
          <p:nvSpPr>
            <p:cNvPr id="5" name="TextBox 4">
              <a:extLst>
                <a:ext uri="{FF2B5EF4-FFF2-40B4-BE49-F238E27FC236}">
                  <a16:creationId xmlns:a16="http://schemas.microsoft.com/office/drawing/2014/main" id="{A7A144CD-4D36-C444-9BEF-7C3120AE188B}"/>
                </a:ext>
              </a:extLst>
            </p:cNvPr>
            <p:cNvSpPr txBox="1"/>
            <p:nvPr/>
          </p:nvSpPr>
          <p:spPr>
            <a:xfrm>
              <a:off x="4753009" y="914221"/>
              <a:ext cx="958096" cy="523220"/>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6" name="Freeform: Shape 44">
              <a:extLst>
                <a:ext uri="{FF2B5EF4-FFF2-40B4-BE49-F238E27FC236}">
                  <a16:creationId xmlns:a16="http://schemas.microsoft.com/office/drawing/2014/main" id="{431D07C8-7E34-7449-B43A-DAFC70236B58}"/>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ED66FE89-D108-B442-B493-C1215575B347}"/>
              </a:ext>
            </a:extLst>
          </p:cNvPr>
          <p:cNvGrpSpPr/>
          <p:nvPr/>
        </p:nvGrpSpPr>
        <p:grpSpPr>
          <a:xfrm>
            <a:off x="637673" y="2949018"/>
            <a:ext cx="647255" cy="738022"/>
            <a:chOff x="4753009" y="790578"/>
            <a:chExt cx="958096" cy="958096"/>
          </a:xfrm>
        </p:grpSpPr>
        <p:sp>
          <p:nvSpPr>
            <p:cNvPr id="11" name="TextBox 10">
              <a:extLst>
                <a:ext uri="{FF2B5EF4-FFF2-40B4-BE49-F238E27FC236}">
                  <a16:creationId xmlns:a16="http://schemas.microsoft.com/office/drawing/2014/main" id="{E6773126-4ED3-2243-9003-C81281CA1155}"/>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2" name="Freeform: Shape 44">
              <a:extLst>
                <a:ext uri="{FF2B5EF4-FFF2-40B4-BE49-F238E27FC236}">
                  <a16:creationId xmlns:a16="http://schemas.microsoft.com/office/drawing/2014/main" id="{368C41B4-05E7-BA4D-A447-21D6277BECE1}"/>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7" name="TextBox 26">
            <a:extLst>
              <a:ext uri="{FF2B5EF4-FFF2-40B4-BE49-F238E27FC236}">
                <a16:creationId xmlns:a16="http://schemas.microsoft.com/office/drawing/2014/main" id="{E8485532-A663-5443-ACF5-E7ABB9777AA1}"/>
              </a:ext>
            </a:extLst>
          </p:cNvPr>
          <p:cNvSpPr txBox="1"/>
          <p:nvPr/>
        </p:nvSpPr>
        <p:spPr>
          <a:xfrm>
            <a:off x="1443711" y="3025391"/>
            <a:ext cx="7331322"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28" name="TextBox 27">
            <a:extLst>
              <a:ext uri="{FF2B5EF4-FFF2-40B4-BE49-F238E27FC236}">
                <a16:creationId xmlns:a16="http://schemas.microsoft.com/office/drawing/2014/main" id="{5E936FC4-28C1-CD4D-BD7E-C7453C9508C1}"/>
              </a:ext>
            </a:extLst>
          </p:cNvPr>
          <p:cNvSpPr txBox="1"/>
          <p:nvPr/>
        </p:nvSpPr>
        <p:spPr>
          <a:xfrm>
            <a:off x="1443711" y="2098060"/>
            <a:ext cx="6561300" cy="461665"/>
          </a:xfrm>
          <a:prstGeom prst="rect">
            <a:avLst/>
          </a:prstGeom>
          <a:noFill/>
        </p:spPr>
        <p:txBody>
          <a:bodyPr wrap="square" rtlCol="0">
            <a:spAutoFit/>
          </a:bodyPr>
          <a:lstStyle/>
          <a:p>
            <a:r>
              <a:rPr lang="en-US" altLang="ko-KR" sz="2400" b="1" dirty="0">
                <a:cs typeface="Arial" pitchFamily="34" charset="0"/>
              </a:rPr>
              <a:t>Python programming – important concepts</a:t>
            </a:r>
          </a:p>
        </p:txBody>
      </p:sp>
      <p:grpSp>
        <p:nvGrpSpPr>
          <p:cNvPr id="20" name="Group 19">
            <a:extLst>
              <a:ext uri="{FF2B5EF4-FFF2-40B4-BE49-F238E27FC236}">
                <a16:creationId xmlns:a16="http://schemas.microsoft.com/office/drawing/2014/main" id="{4096FFA1-C222-A447-9840-CF2AAA6C5295}"/>
              </a:ext>
            </a:extLst>
          </p:cNvPr>
          <p:cNvGrpSpPr/>
          <p:nvPr/>
        </p:nvGrpSpPr>
        <p:grpSpPr>
          <a:xfrm>
            <a:off x="675692" y="3952722"/>
            <a:ext cx="3797967" cy="738022"/>
            <a:chOff x="4753009" y="790578"/>
            <a:chExt cx="5621923" cy="958096"/>
          </a:xfrm>
        </p:grpSpPr>
        <p:sp>
          <p:nvSpPr>
            <p:cNvPr id="22" name="TextBox 21">
              <a:extLst>
                <a:ext uri="{FF2B5EF4-FFF2-40B4-BE49-F238E27FC236}">
                  <a16:creationId xmlns:a16="http://schemas.microsoft.com/office/drawing/2014/main" id="{44E4F7DA-B87D-834F-B9BB-B4BF9F76E2FE}"/>
                </a:ext>
              </a:extLst>
            </p:cNvPr>
            <p:cNvSpPr txBox="1"/>
            <p:nvPr/>
          </p:nvSpPr>
          <p:spPr>
            <a:xfrm>
              <a:off x="5946143" y="1009916"/>
              <a:ext cx="4428789" cy="599331"/>
            </a:xfrm>
            <a:prstGeom prst="rect">
              <a:avLst/>
            </a:prstGeom>
            <a:noFill/>
          </p:spPr>
          <p:txBody>
            <a:bodyPr wrap="square" rtlCol="0">
              <a:spAutoFit/>
            </a:bodyPr>
            <a:lstStyle/>
            <a:p>
              <a:r>
                <a:rPr lang="en-US" altLang="ko-KR" sz="2400" b="1" dirty="0">
                  <a:cs typeface="Arial" pitchFamily="34" charset="0"/>
                </a:rPr>
                <a:t>Summary</a:t>
              </a:r>
            </a:p>
          </p:txBody>
        </p:sp>
        <p:sp>
          <p:nvSpPr>
            <p:cNvPr id="26" name="TextBox 25">
              <a:extLst>
                <a:ext uri="{FF2B5EF4-FFF2-40B4-BE49-F238E27FC236}">
                  <a16:creationId xmlns:a16="http://schemas.microsoft.com/office/drawing/2014/main" id="{5B4B5277-62C1-8748-8F31-F28EB18311D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30" name="Freeform: Shape 44">
              <a:extLst>
                <a:ext uri="{FF2B5EF4-FFF2-40B4-BE49-F238E27FC236}">
                  <a16:creationId xmlns:a16="http://schemas.microsoft.com/office/drawing/2014/main" id="{706A7385-C6D4-6C44-953D-21D93BF04C7A}"/>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33" name="Group 32">
            <a:extLst>
              <a:ext uri="{FF2B5EF4-FFF2-40B4-BE49-F238E27FC236}">
                <a16:creationId xmlns:a16="http://schemas.microsoft.com/office/drawing/2014/main" id="{FD92B4A6-2F80-FF41-B190-4012B7D2E002}"/>
              </a:ext>
            </a:extLst>
          </p:cNvPr>
          <p:cNvGrpSpPr/>
          <p:nvPr/>
        </p:nvGrpSpPr>
        <p:grpSpPr>
          <a:xfrm>
            <a:off x="675692" y="5035188"/>
            <a:ext cx="3797967" cy="738022"/>
            <a:chOff x="4753009" y="790578"/>
            <a:chExt cx="5621923" cy="958096"/>
          </a:xfrm>
        </p:grpSpPr>
        <p:sp>
          <p:nvSpPr>
            <p:cNvPr id="34" name="TextBox 33">
              <a:extLst>
                <a:ext uri="{FF2B5EF4-FFF2-40B4-BE49-F238E27FC236}">
                  <a16:creationId xmlns:a16="http://schemas.microsoft.com/office/drawing/2014/main" id="{FCDE86C1-ACF7-D940-B050-6EDA5D1A6A79}"/>
                </a:ext>
              </a:extLst>
            </p:cNvPr>
            <p:cNvSpPr txBox="1"/>
            <p:nvPr/>
          </p:nvSpPr>
          <p:spPr>
            <a:xfrm>
              <a:off x="5946143" y="1009916"/>
              <a:ext cx="4428789" cy="599331"/>
            </a:xfrm>
            <a:prstGeom prst="rect">
              <a:avLst/>
            </a:prstGeom>
            <a:noFill/>
          </p:spPr>
          <p:txBody>
            <a:bodyPr wrap="square" rtlCol="0">
              <a:spAutoFit/>
            </a:bodyPr>
            <a:lstStyle/>
            <a:p>
              <a:r>
                <a:rPr lang="en-US" altLang="ko-KR" sz="2400" b="1" dirty="0">
                  <a:cs typeface="Arial" pitchFamily="34" charset="0"/>
                </a:rPr>
                <a:t>Task</a:t>
              </a:r>
            </a:p>
          </p:txBody>
        </p:sp>
        <p:sp>
          <p:nvSpPr>
            <p:cNvPr id="35" name="TextBox 34">
              <a:extLst>
                <a:ext uri="{FF2B5EF4-FFF2-40B4-BE49-F238E27FC236}">
                  <a16:creationId xmlns:a16="http://schemas.microsoft.com/office/drawing/2014/main" id="{F89ADBC7-2343-604E-8B17-0F34026084A9}"/>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36" name="Freeform: Shape 44">
              <a:extLst>
                <a:ext uri="{FF2B5EF4-FFF2-40B4-BE49-F238E27FC236}">
                  <a16:creationId xmlns:a16="http://schemas.microsoft.com/office/drawing/2014/main" id="{78785D4F-85E0-EB46-9A63-2623EBBEC92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7102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485837" y="1603257"/>
            <a:ext cx="6329339" cy="369332"/>
          </a:xfrm>
          <a:prstGeom prst="rect">
            <a:avLst/>
          </a:prstGeom>
          <a:noFill/>
        </p:spPr>
        <p:txBody>
          <a:bodyPr wrap="square" rtlCol="0">
            <a:spAutoFit/>
          </a:bodyPr>
          <a:lstStyle/>
          <a:p>
            <a:pPr marL="285750" indent="-285750">
              <a:buFont typeface="Wingdings" pitchFamily="2" charset="2"/>
              <a:buChar char="q"/>
            </a:pPr>
            <a:r>
              <a:rPr lang="en-US" dirty="0"/>
              <a:t>Development of 2-wheel robot with controller programming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93295"/>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333" y="45661"/>
            <a:ext cx="3060106" cy="1530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506522" y="2083675"/>
            <a:ext cx="6109343" cy="1661993"/>
          </a:xfrm>
          <a:prstGeom prst="rect">
            <a:avLst/>
          </a:prstGeom>
          <a:noFill/>
        </p:spPr>
        <p:txBody>
          <a:bodyPr wrap="square" rtlCol="0">
            <a:spAutoFit/>
          </a:bodyPr>
          <a:lstStyle/>
          <a:p>
            <a:pPr marL="285750" indent="-285750">
              <a:buFont typeface="Arial" panose="020B0604020202020204" pitchFamily="34" charset="0"/>
              <a:buChar char="•"/>
            </a:pPr>
            <a:r>
              <a:rPr lang="en-GB" b="1" dirty="0"/>
              <a:t>Click</a:t>
            </a:r>
            <a:r>
              <a:rPr lang="en-GB" dirty="0"/>
              <a:t> </a:t>
            </a:r>
            <a:r>
              <a:rPr lang="en-GB" dirty="0">
                <a:highlight>
                  <a:srgbClr val="C0C0C0"/>
                </a:highlight>
              </a:rPr>
              <a:t>Wizard,  </a:t>
            </a:r>
            <a:r>
              <a:rPr lang="en-GB" dirty="0"/>
              <a:t>then</a:t>
            </a:r>
            <a:r>
              <a:rPr lang="en-GB" dirty="0">
                <a:highlight>
                  <a:srgbClr val="C0C0C0"/>
                </a:highlight>
              </a:rPr>
              <a:t> New Project Directory</a:t>
            </a:r>
          </a:p>
          <a:p>
            <a:pPr marL="285750" indent="-285750">
              <a:buFont typeface="Arial" panose="020B0604020202020204" pitchFamily="34" charset="0"/>
              <a:buChar char="•"/>
            </a:pPr>
            <a:r>
              <a:rPr lang="en-GB" b="1" dirty="0"/>
              <a:t>Choose</a:t>
            </a:r>
            <a:r>
              <a:rPr lang="en-GB" dirty="0"/>
              <a:t> directory name for your project, then </a:t>
            </a:r>
            <a:r>
              <a:rPr lang="en-GB" b="1" dirty="0"/>
              <a:t>continue</a:t>
            </a:r>
            <a:r>
              <a:rPr lang="en-GB" dirty="0"/>
              <a:t>, then choose file name .</a:t>
            </a:r>
            <a:r>
              <a:rPr lang="en-GB" dirty="0" err="1"/>
              <a:t>wbt</a:t>
            </a:r>
            <a:r>
              <a:rPr lang="en-GB" dirty="0"/>
              <a:t> and </a:t>
            </a:r>
            <a:r>
              <a:rPr lang="en-GB" b="1" dirty="0"/>
              <a:t>select</a:t>
            </a:r>
            <a:r>
              <a:rPr lang="en-GB" dirty="0"/>
              <a:t> Add a rectangle arena, then </a:t>
            </a:r>
            <a:r>
              <a:rPr lang="en-GB" b="1" dirty="0"/>
              <a:t>continue</a:t>
            </a:r>
            <a:r>
              <a:rPr lang="en-GB" dirty="0"/>
              <a:t> and </a:t>
            </a:r>
            <a:r>
              <a:rPr lang="en-GB" b="1" dirty="0"/>
              <a:t>done</a:t>
            </a:r>
            <a:r>
              <a:rPr lang="en-GB" dirty="0"/>
              <a:t>.</a:t>
            </a:r>
            <a:br>
              <a:rPr lang="en-GB" sz="1500" dirty="0"/>
            </a:br>
            <a:endParaRPr lang="en-GB" sz="1500" b="1" u="sng" dirty="0"/>
          </a:p>
          <a:p>
            <a:endParaRPr lang="en-US" sz="1500" dirty="0"/>
          </a:p>
        </p:txBody>
      </p:sp>
      <p:pic>
        <p:nvPicPr>
          <p:cNvPr id="6" name="Picture 5">
            <a:extLst>
              <a:ext uri="{FF2B5EF4-FFF2-40B4-BE49-F238E27FC236}">
                <a16:creationId xmlns:a16="http://schemas.microsoft.com/office/drawing/2014/main" id="{8B468D5A-42FA-564E-9755-895C70519A19}"/>
              </a:ext>
            </a:extLst>
          </p:cNvPr>
          <p:cNvPicPr>
            <a:picLocks noChangeAspect="1"/>
          </p:cNvPicPr>
          <p:nvPr/>
        </p:nvPicPr>
        <p:blipFill>
          <a:blip r:embed="rId3"/>
          <a:stretch>
            <a:fillRect/>
          </a:stretch>
        </p:blipFill>
        <p:spPr>
          <a:xfrm>
            <a:off x="7962372" y="1303475"/>
            <a:ext cx="3717294" cy="2380950"/>
          </a:xfrm>
          <a:prstGeom prst="rect">
            <a:avLst/>
          </a:prstGeom>
        </p:spPr>
      </p:pic>
      <p:pic>
        <p:nvPicPr>
          <p:cNvPr id="9" name="Picture 8">
            <a:extLst>
              <a:ext uri="{FF2B5EF4-FFF2-40B4-BE49-F238E27FC236}">
                <a16:creationId xmlns:a16="http://schemas.microsoft.com/office/drawing/2014/main" id="{EDFB135E-18EC-8848-8E01-75C05EFA580C}"/>
              </a:ext>
            </a:extLst>
          </p:cNvPr>
          <p:cNvPicPr>
            <a:picLocks noChangeAspect="1"/>
          </p:cNvPicPr>
          <p:nvPr/>
        </p:nvPicPr>
        <p:blipFill>
          <a:blip r:embed="rId4"/>
          <a:stretch>
            <a:fillRect/>
          </a:stretch>
        </p:blipFill>
        <p:spPr>
          <a:xfrm>
            <a:off x="779651" y="3345122"/>
            <a:ext cx="2387600" cy="1536700"/>
          </a:xfrm>
          <a:prstGeom prst="rect">
            <a:avLst/>
          </a:prstGeom>
        </p:spPr>
      </p:pic>
      <p:sp>
        <p:nvSpPr>
          <p:cNvPr id="10" name="TextBox 9">
            <a:extLst>
              <a:ext uri="{FF2B5EF4-FFF2-40B4-BE49-F238E27FC236}">
                <a16:creationId xmlns:a16="http://schemas.microsoft.com/office/drawing/2014/main" id="{253D28CB-543D-B047-8B4E-F551336AB5FA}"/>
              </a:ext>
            </a:extLst>
          </p:cNvPr>
          <p:cNvSpPr txBox="1"/>
          <p:nvPr/>
        </p:nvSpPr>
        <p:spPr>
          <a:xfrm>
            <a:off x="852407" y="5269424"/>
            <a:ext cx="4280403" cy="646331"/>
          </a:xfrm>
          <a:prstGeom prst="rect">
            <a:avLst/>
          </a:prstGeom>
          <a:noFill/>
        </p:spPr>
        <p:txBody>
          <a:bodyPr wrap="none" rtlCol="0">
            <a:spAutoFit/>
          </a:bodyPr>
          <a:lstStyle/>
          <a:p>
            <a:pPr marL="285750" indent="-285750">
              <a:buFont typeface="Arial" panose="020B0604020202020204" pitchFamily="34" charset="0"/>
              <a:buChar char="•"/>
            </a:pPr>
            <a:r>
              <a:rPr lang="en-US" b="1" dirty="0"/>
              <a:t>Click</a:t>
            </a:r>
            <a:r>
              <a:rPr lang="en-US" dirty="0"/>
              <a:t> ”+” to add new node</a:t>
            </a:r>
          </a:p>
          <a:p>
            <a:pPr marL="285750" indent="-285750">
              <a:buFont typeface="Arial" panose="020B0604020202020204" pitchFamily="34" charset="0"/>
              <a:buChar char="•"/>
            </a:pPr>
            <a:r>
              <a:rPr lang="en-US" b="1" dirty="0"/>
              <a:t>Select</a:t>
            </a:r>
            <a:r>
              <a:rPr lang="en-US" dirty="0"/>
              <a:t> base node &gt; Robot, then click </a:t>
            </a:r>
            <a:r>
              <a:rPr lang="en-US" b="1" dirty="0"/>
              <a:t>Add</a:t>
            </a:r>
          </a:p>
        </p:txBody>
      </p:sp>
      <p:pic>
        <p:nvPicPr>
          <p:cNvPr id="11" name="Picture 10">
            <a:extLst>
              <a:ext uri="{FF2B5EF4-FFF2-40B4-BE49-F238E27FC236}">
                <a16:creationId xmlns:a16="http://schemas.microsoft.com/office/drawing/2014/main" id="{472704E5-E5B8-0244-ADE0-9A9D99B743EB}"/>
              </a:ext>
            </a:extLst>
          </p:cNvPr>
          <p:cNvPicPr>
            <a:picLocks noChangeAspect="1"/>
          </p:cNvPicPr>
          <p:nvPr/>
        </p:nvPicPr>
        <p:blipFill>
          <a:blip r:embed="rId5"/>
          <a:stretch>
            <a:fillRect/>
          </a:stretch>
        </p:blipFill>
        <p:spPr>
          <a:xfrm>
            <a:off x="7904605" y="3747621"/>
            <a:ext cx="3896789" cy="2490528"/>
          </a:xfrm>
          <a:prstGeom prst="rect">
            <a:avLst/>
          </a:prstGeom>
        </p:spPr>
      </p:pic>
    </p:spTree>
    <p:extLst>
      <p:ext uri="{BB962C8B-B14F-4D97-AF65-F5344CB8AC3E}">
        <p14:creationId xmlns:p14="http://schemas.microsoft.com/office/powerpoint/2010/main" val="4007024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329588" y="1339307"/>
            <a:ext cx="6329339" cy="369332"/>
          </a:xfrm>
          <a:prstGeom prst="rect">
            <a:avLst/>
          </a:prstGeom>
          <a:noFill/>
        </p:spPr>
        <p:txBody>
          <a:bodyPr wrap="square" rtlCol="0">
            <a:spAutoFit/>
          </a:bodyPr>
          <a:lstStyle/>
          <a:p>
            <a:pPr marL="285750" indent="-285750">
              <a:buFont typeface="Wingdings" pitchFamily="2" charset="2"/>
              <a:buChar char="q"/>
            </a:pPr>
            <a:r>
              <a:rPr lang="en-US" dirty="0"/>
              <a:t>Development of 2-wheel robot with controller programming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929635" y="25835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087" y="100517"/>
            <a:ext cx="2763083" cy="1381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457244" y="1780514"/>
            <a:ext cx="5798080" cy="3924151"/>
          </a:xfrm>
          <a:prstGeom prst="rect">
            <a:avLst/>
          </a:prstGeom>
          <a:noFill/>
        </p:spPr>
        <p:txBody>
          <a:bodyPr wrap="square" rtlCol="0">
            <a:spAutoFit/>
          </a:bodyPr>
          <a:lstStyle/>
          <a:p>
            <a:pPr marL="285750" indent="-285750">
              <a:buFont typeface="Arial" panose="020B0604020202020204" pitchFamily="34" charset="0"/>
              <a:buChar char="•"/>
            </a:pPr>
            <a:r>
              <a:rPr lang="en-GB" dirty="0"/>
              <a:t>Adding </a:t>
            </a:r>
            <a:r>
              <a:rPr lang="en-GB" b="1" dirty="0"/>
              <a:t>Transform</a:t>
            </a:r>
            <a:r>
              <a:rPr lang="en-GB" dirty="0"/>
              <a:t> node to move the robot body around. Under </a:t>
            </a:r>
            <a:r>
              <a:rPr lang="en-GB" b="1" dirty="0"/>
              <a:t>children, </a:t>
            </a:r>
            <a:r>
              <a:rPr lang="en-GB" dirty="0"/>
              <a:t>click the </a:t>
            </a:r>
            <a:r>
              <a:rPr lang="en-GB" b="1" dirty="0"/>
              <a:t>”+”</a:t>
            </a:r>
            <a:r>
              <a:rPr lang="en-GB" dirty="0"/>
              <a:t> and add new node</a:t>
            </a:r>
          </a:p>
          <a:p>
            <a:pPr marL="285750" indent="-285750">
              <a:buFont typeface="Arial" panose="020B0604020202020204" pitchFamily="34" charset="0"/>
              <a:buChar char="•"/>
            </a:pPr>
            <a:r>
              <a:rPr lang="en-GB" dirty="0"/>
              <a:t>Select </a:t>
            </a:r>
            <a:r>
              <a:rPr lang="en-GB" b="1" dirty="0"/>
              <a:t>Base node </a:t>
            </a:r>
            <a:r>
              <a:rPr lang="en-GB" dirty="0"/>
              <a:t>&gt; </a:t>
            </a:r>
            <a:r>
              <a:rPr lang="en-GB" b="1" dirty="0"/>
              <a:t>Transform</a:t>
            </a:r>
            <a:r>
              <a:rPr lang="en-GB" dirty="0"/>
              <a:t>, then click </a:t>
            </a:r>
            <a:r>
              <a:rPr lang="en-GB" b="1" dirty="0"/>
              <a:t>Add</a:t>
            </a:r>
          </a:p>
          <a:p>
            <a:pPr marL="285750" indent="-285750">
              <a:buFont typeface="Arial" panose="020B0604020202020204" pitchFamily="34" charset="0"/>
              <a:buChar char="•"/>
            </a:pPr>
            <a:r>
              <a:rPr lang="en-GB" dirty="0"/>
              <a:t>Now, under </a:t>
            </a:r>
            <a:r>
              <a:rPr lang="en-GB" b="1" dirty="0"/>
              <a:t>Transform</a:t>
            </a:r>
            <a:r>
              <a:rPr lang="en-GB" dirty="0"/>
              <a:t>, select </a:t>
            </a:r>
            <a:r>
              <a:rPr lang="en-GB" b="1" dirty="0"/>
              <a:t>children</a:t>
            </a:r>
            <a:r>
              <a:rPr lang="en-GB" dirty="0"/>
              <a:t> and click </a:t>
            </a:r>
            <a:r>
              <a:rPr lang="en-GB" b="1" dirty="0"/>
              <a:t>“+”</a:t>
            </a:r>
            <a:r>
              <a:rPr lang="en-GB" dirty="0"/>
              <a:t> to add new node ( the main body for this case).</a:t>
            </a:r>
          </a:p>
          <a:p>
            <a:pPr marL="285750" indent="-285750">
              <a:buFont typeface="Arial" panose="020B0604020202020204" pitchFamily="34" charset="0"/>
              <a:buChar char="•"/>
            </a:pPr>
            <a:r>
              <a:rPr lang="en-GB" dirty="0"/>
              <a:t>Choose </a:t>
            </a:r>
            <a:r>
              <a:rPr lang="en-GB" b="1" dirty="0"/>
              <a:t>Base node </a:t>
            </a:r>
            <a:r>
              <a:rPr lang="en-GB" dirty="0"/>
              <a:t>and click </a:t>
            </a:r>
            <a:r>
              <a:rPr lang="en-GB" b="1" dirty="0"/>
              <a:t>Shape. </a:t>
            </a:r>
            <a:r>
              <a:rPr lang="en-GB" dirty="0"/>
              <a:t>Under Shape, click </a:t>
            </a:r>
            <a:r>
              <a:rPr lang="en-GB" b="1" dirty="0"/>
              <a:t>Geometry NULL</a:t>
            </a:r>
            <a:r>
              <a:rPr lang="en-GB" dirty="0"/>
              <a:t> &gt; “ </a:t>
            </a:r>
            <a:r>
              <a:rPr lang="en-GB" b="1" dirty="0"/>
              <a:t>Cylinder</a:t>
            </a:r>
            <a:r>
              <a:rPr lang="en-GB" dirty="0"/>
              <a:t>”, then click </a:t>
            </a:r>
            <a:r>
              <a:rPr lang="en-GB" b="1" dirty="0"/>
              <a:t>Add</a:t>
            </a:r>
          </a:p>
          <a:p>
            <a:pPr marL="285750" indent="-285750">
              <a:buFont typeface="Arial" panose="020B0604020202020204" pitchFamily="34" charset="0"/>
              <a:buChar char="•"/>
            </a:pPr>
            <a:r>
              <a:rPr lang="en-GB" dirty="0"/>
              <a:t>Expand </a:t>
            </a:r>
            <a:r>
              <a:rPr lang="en-GB" b="1" dirty="0"/>
              <a:t>Geometry Cylinder, </a:t>
            </a:r>
            <a:r>
              <a:rPr lang="en-GB" dirty="0"/>
              <a:t>height</a:t>
            </a:r>
            <a:r>
              <a:rPr lang="en-GB" b="1" dirty="0"/>
              <a:t> = </a:t>
            </a:r>
            <a:r>
              <a:rPr lang="en-GB" dirty="0"/>
              <a:t>0.08</a:t>
            </a:r>
            <a:r>
              <a:rPr lang="en-GB" b="1" dirty="0"/>
              <a:t>, radius = </a:t>
            </a:r>
            <a:r>
              <a:rPr lang="en-GB" dirty="0"/>
              <a:t>0.045. Next, click </a:t>
            </a:r>
            <a:r>
              <a:rPr lang="en-GB" b="1" dirty="0"/>
              <a:t>appearance NULL </a:t>
            </a:r>
            <a:r>
              <a:rPr lang="en-GB" dirty="0"/>
              <a:t>&gt;</a:t>
            </a:r>
            <a:r>
              <a:rPr lang="en-GB" b="1" dirty="0"/>
              <a:t> Base node </a:t>
            </a:r>
            <a:r>
              <a:rPr lang="en-GB" dirty="0"/>
              <a:t>&gt;</a:t>
            </a:r>
            <a:r>
              <a:rPr lang="en-GB" b="1" dirty="0"/>
              <a:t> PBR Appearance</a:t>
            </a:r>
          </a:p>
          <a:p>
            <a:pPr marL="285750" indent="-285750">
              <a:buFont typeface="Arial" panose="020B0604020202020204" pitchFamily="34" charset="0"/>
              <a:buChar char="•"/>
            </a:pPr>
            <a:r>
              <a:rPr lang="en-GB" dirty="0"/>
              <a:t>Under </a:t>
            </a:r>
            <a:r>
              <a:rPr lang="en-GB" b="1" dirty="0"/>
              <a:t>Appearance</a:t>
            </a:r>
            <a:r>
              <a:rPr lang="en-GB" dirty="0"/>
              <a:t> &gt; </a:t>
            </a:r>
            <a:r>
              <a:rPr lang="en-GB" b="1" dirty="0"/>
              <a:t>base colour</a:t>
            </a:r>
            <a:r>
              <a:rPr lang="en-GB" dirty="0"/>
              <a:t> r=0, g=0, b=1</a:t>
            </a:r>
          </a:p>
          <a:p>
            <a:r>
              <a:rPr lang="en-GB" dirty="0"/>
              <a:t>                                        &gt; </a:t>
            </a:r>
            <a:r>
              <a:rPr lang="en-GB" b="1" dirty="0"/>
              <a:t>roughness</a:t>
            </a:r>
            <a:r>
              <a:rPr lang="en-GB" dirty="0"/>
              <a:t> =1</a:t>
            </a:r>
          </a:p>
          <a:p>
            <a:r>
              <a:rPr lang="en-GB" dirty="0"/>
              <a:t>                                        &gt; </a:t>
            </a:r>
            <a:r>
              <a:rPr lang="en-GB" b="1" dirty="0"/>
              <a:t>metalness</a:t>
            </a:r>
            <a:r>
              <a:rPr lang="en-GB" dirty="0"/>
              <a:t> =0</a:t>
            </a:r>
          </a:p>
          <a:p>
            <a:endParaRPr lang="en-US" sz="1500" dirty="0"/>
          </a:p>
        </p:txBody>
      </p:sp>
      <p:pic>
        <p:nvPicPr>
          <p:cNvPr id="5" name="Picture 4">
            <a:extLst>
              <a:ext uri="{FF2B5EF4-FFF2-40B4-BE49-F238E27FC236}">
                <a16:creationId xmlns:a16="http://schemas.microsoft.com/office/drawing/2014/main" id="{473126F5-64E8-D741-ABDD-033F4CB8E02B}"/>
              </a:ext>
            </a:extLst>
          </p:cNvPr>
          <p:cNvPicPr>
            <a:picLocks noChangeAspect="1"/>
          </p:cNvPicPr>
          <p:nvPr/>
        </p:nvPicPr>
        <p:blipFill>
          <a:blip r:embed="rId3"/>
          <a:stretch>
            <a:fillRect/>
          </a:stretch>
        </p:blipFill>
        <p:spPr>
          <a:xfrm>
            <a:off x="8652438" y="1611710"/>
            <a:ext cx="3492899" cy="2267733"/>
          </a:xfrm>
          <a:prstGeom prst="rect">
            <a:avLst/>
          </a:prstGeom>
        </p:spPr>
      </p:pic>
      <p:pic>
        <p:nvPicPr>
          <p:cNvPr id="7" name="Picture 6">
            <a:extLst>
              <a:ext uri="{FF2B5EF4-FFF2-40B4-BE49-F238E27FC236}">
                <a16:creationId xmlns:a16="http://schemas.microsoft.com/office/drawing/2014/main" id="{328511F7-803E-D34C-B243-60BA88BE2481}"/>
              </a:ext>
            </a:extLst>
          </p:cNvPr>
          <p:cNvPicPr>
            <a:picLocks noChangeAspect="1"/>
          </p:cNvPicPr>
          <p:nvPr/>
        </p:nvPicPr>
        <p:blipFill>
          <a:blip r:embed="rId4"/>
          <a:stretch>
            <a:fillRect/>
          </a:stretch>
        </p:blipFill>
        <p:spPr>
          <a:xfrm>
            <a:off x="6369396" y="1643706"/>
            <a:ext cx="2157909" cy="2297429"/>
          </a:xfrm>
          <a:prstGeom prst="rect">
            <a:avLst/>
          </a:prstGeom>
        </p:spPr>
      </p:pic>
      <p:sp>
        <p:nvSpPr>
          <p:cNvPr id="13" name="TextBox 12">
            <a:extLst>
              <a:ext uri="{FF2B5EF4-FFF2-40B4-BE49-F238E27FC236}">
                <a16:creationId xmlns:a16="http://schemas.microsoft.com/office/drawing/2014/main" id="{239A4560-C8C0-164E-BEA1-AE0B6B5932A6}"/>
              </a:ext>
            </a:extLst>
          </p:cNvPr>
          <p:cNvSpPr txBox="1"/>
          <p:nvPr/>
        </p:nvSpPr>
        <p:spPr>
          <a:xfrm>
            <a:off x="515643" y="5416663"/>
            <a:ext cx="7947753" cy="923330"/>
          </a:xfrm>
          <a:prstGeom prst="rect">
            <a:avLst/>
          </a:prstGeom>
          <a:noFill/>
        </p:spPr>
        <p:txBody>
          <a:bodyPr wrap="none" rtlCol="0">
            <a:spAutoFit/>
          </a:bodyPr>
          <a:lstStyle/>
          <a:p>
            <a:pPr marL="285750" indent="-285750">
              <a:buFont typeface="Arial" panose="020B0604020202020204" pitchFamily="34" charset="0"/>
              <a:buChar char="•"/>
            </a:pPr>
            <a:r>
              <a:rPr lang="en-US" dirty="0"/>
              <a:t>When the cylinder is created, half of it is below the floor because it </a:t>
            </a:r>
          </a:p>
          <a:p>
            <a:r>
              <a:rPr lang="en-US" dirty="0"/>
              <a:t>by default, centered in the origin 0,0,0. The object must be translated </a:t>
            </a:r>
          </a:p>
          <a:p>
            <a:r>
              <a:rPr lang="en-US" dirty="0"/>
              <a:t>on an axis above the floor using the </a:t>
            </a:r>
            <a:r>
              <a:rPr lang="en-US" b="1" dirty="0"/>
              <a:t>Transform</a:t>
            </a:r>
            <a:r>
              <a:rPr lang="en-US" dirty="0"/>
              <a:t> node. Select </a:t>
            </a:r>
            <a:r>
              <a:rPr lang="en-US" b="1" dirty="0"/>
              <a:t>Translation</a:t>
            </a:r>
            <a:r>
              <a:rPr lang="en-US" dirty="0"/>
              <a:t> &gt; y=0.0415</a:t>
            </a:r>
          </a:p>
        </p:txBody>
      </p:sp>
      <p:pic>
        <p:nvPicPr>
          <p:cNvPr id="14" name="Picture 13">
            <a:extLst>
              <a:ext uri="{FF2B5EF4-FFF2-40B4-BE49-F238E27FC236}">
                <a16:creationId xmlns:a16="http://schemas.microsoft.com/office/drawing/2014/main" id="{AA708F97-670E-9D4D-8DB4-4A3C41371F9A}"/>
              </a:ext>
            </a:extLst>
          </p:cNvPr>
          <p:cNvPicPr>
            <a:picLocks noChangeAspect="1"/>
          </p:cNvPicPr>
          <p:nvPr/>
        </p:nvPicPr>
        <p:blipFill>
          <a:blip r:embed="rId5"/>
          <a:stretch>
            <a:fillRect/>
          </a:stretch>
        </p:blipFill>
        <p:spPr>
          <a:xfrm>
            <a:off x="9093048" y="3906171"/>
            <a:ext cx="2592095" cy="2271334"/>
          </a:xfrm>
          <a:prstGeom prst="rect">
            <a:avLst/>
          </a:prstGeom>
        </p:spPr>
      </p:pic>
    </p:spTree>
    <p:extLst>
      <p:ext uri="{BB962C8B-B14F-4D97-AF65-F5344CB8AC3E}">
        <p14:creationId xmlns:p14="http://schemas.microsoft.com/office/powerpoint/2010/main" val="3696908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329588" y="1339307"/>
            <a:ext cx="6329339" cy="369332"/>
          </a:xfrm>
          <a:prstGeom prst="rect">
            <a:avLst/>
          </a:prstGeom>
          <a:noFill/>
        </p:spPr>
        <p:txBody>
          <a:bodyPr wrap="square" rtlCol="0">
            <a:spAutoFit/>
          </a:bodyPr>
          <a:lstStyle/>
          <a:p>
            <a:pPr marL="285750" indent="-285750">
              <a:buFont typeface="Wingdings" pitchFamily="2" charset="2"/>
              <a:buChar char="q"/>
            </a:pPr>
            <a:r>
              <a:rPr lang="en-US" dirty="0"/>
              <a:t>Development of 2-wheel robot with controller programming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930416" y="250359"/>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087" y="100517"/>
            <a:ext cx="2763083" cy="1381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457244" y="1780514"/>
            <a:ext cx="5798080" cy="1477328"/>
          </a:xfrm>
          <a:prstGeom prst="rect">
            <a:avLst/>
          </a:prstGeom>
          <a:noFill/>
        </p:spPr>
        <p:txBody>
          <a:bodyPr wrap="square" rtlCol="0">
            <a:spAutoFit/>
          </a:bodyPr>
          <a:lstStyle/>
          <a:p>
            <a:pPr marL="285750" indent="-285750">
              <a:buFont typeface="Arial" panose="020B0604020202020204" pitchFamily="34" charset="0"/>
              <a:buChar char="•"/>
            </a:pPr>
            <a:r>
              <a:rPr lang="en-US" sz="1500" dirty="0"/>
              <a:t>Now, we must add a bounding object.  Click </a:t>
            </a:r>
            <a:r>
              <a:rPr lang="en-US" sz="1500" b="1" dirty="0"/>
              <a:t>Transform</a:t>
            </a:r>
            <a:r>
              <a:rPr lang="en-US" sz="1500" dirty="0"/>
              <a:t> &gt; give a </a:t>
            </a:r>
            <a:r>
              <a:rPr lang="en-US" sz="1500" b="1" dirty="0"/>
              <a:t>DEF</a:t>
            </a:r>
            <a:r>
              <a:rPr lang="en-US" sz="1500" dirty="0"/>
              <a:t> </a:t>
            </a:r>
            <a:r>
              <a:rPr lang="en-US" sz="1500" b="1" dirty="0"/>
              <a:t>name</a:t>
            </a:r>
            <a:r>
              <a:rPr lang="en-US" sz="1500" dirty="0"/>
              <a:t>.</a:t>
            </a:r>
          </a:p>
          <a:p>
            <a:pPr marL="285750" indent="-285750">
              <a:buFont typeface="Arial" panose="020B0604020202020204" pitchFamily="34" charset="0"/>
              <a:buChar char="•"/>
            </a:pPr>
            <a:r>
              <a:rPr lang="en-US" sz="1500" dirty="0"/>
              <a:t>Click </a:t>
            </a:r>
            <a:r>
              <a:rPr lang="en-US" sz="1500" b="1" dirty="0"/>
              <a:t>bounding object NULL </a:t>
            </a:r>
            <a:r>
              <a:rPr lang="en-US" sz="1500" dirty="0"/>
              <a:t>&gt; </a:t>
            </a:r>
            <a:r>
              <a:rPr lang="en-US" sz="1500" b="1" dirty="0"/>
              <a:t>USE</a:t>
            </a:r>
            <a:r>
              <a:rPr lang="en-US" sz="1500" dirty="0"/>
              <a:t> &gt; </a:t>
            </a:r>
            <a:r>
              <a:rPr lang="en-US" sz="1500" b="1" dirty="0"/>
              <a:t>choose DEF name </a:t>
            </a:r>
          </a:p>
          <a:p>
            <a:pPr marL="285750" indent="-285750">
              <a:buFont typeface="Arial" panose="020B0604020202020204" pitchFamily="34" charset="0"/>
              <a:buChar char="•"/>
            </a:pPr>
            <a:r>
              <a:rPr lang="en-US" sz="1500" dirty="0"/>
              <a:t>The bounding object will appear as lines on the body</a:t>
            </a:r>
          </a:p>
          <a:p>
            <a:pPr marL="285750" indent="-285750">
              <a:buFont typeface="Arial" panose="020B0604020202020204" pitchFamily="34" charset="0"/>
              <a:buChar char="•"/>
            </a:pPr>
            <a:r>
              <a:rPr lang="en-US" sz="1500" dirty="0"/>
              <a:t>Now, we must add the physics properties of the body object. Click </a:t>
            </a:r>
            <a:r>
              <a:rPr lang="en-US" sz="1500" b="1" dirty="0"/>
              <a:t>physics NULL </a:t>
            </a:r>
            <a:r>
              <a:rPr lang="en-US" sz="1500" dirty="0"/>
              <a:t>&gt;  </a:t>
            </a:r>
            <a:r>
              <a:rPr lang="en-US" sz="1500" b="1" dirty="0"/>
              <a:t>add</a:t>
            </a:r>
            <a:r>
              <a:rPr lang="en-US" sz="1500" dirty="0"/>
              <a:t> &gt; </a:t>
            </a:r>
            <a:r>
              <a:rPr lang="en-US" sz="1500" b="1" dirty="0"/>
              <a:t>save</a:t>
            </a:r>
            <a:r>
              <a:rPr lang="en-US" sz="1500" dirty="0"/>
              <a:t>.</a:t>
            </a:r>
          </a:p>
        </p:txBody>
      </p:sp>
      <p:pic>
        <p:nvPicPr>
          <p:cNvPr id="8" name="Picture 7">
            <a:extLst>
              <a:ext uri="{FF2B5EF4-FFF2-40B4-BE49-F238E27FC236}">
                <a16:creationId xmlns:a16="http://schemas.microsoft.com/office/drawing/2014/main" id="{D89CA201-9B56-C041-96E5-23F927E28C42}"/>
              </a:ext>
            </a:extLst>
          </p:cNvPr>
          <p:cNvPicPr>
            <a:picLocks noChangeAspect="1"/>
          </p:cNvPicPr>
          <p:nvPr/>
        </p:nvPicPr>
        <p:blipFill>
          <a:blip r:embed="rId3"/>
          <a:stretch>
            <a:fillRect/>
          </a:stretch>
        </p:blipFill>
        <p:spPr>
          <a:xfrm>
            <a:off x="8803186" y="1339307"/>
            <a:ext cx="1818325" cy="1991934"/>
          </a:xfrm>
          <a:prstGeom prst="rect">
            <a:avLst/>
          </a:prstGeom>
        </p:spPr>
      </p:pic>
      <p:pic>
        <p:nvPicPr>
          <p:cNvPr id="9" name="Picture 8">
            <a:extLst>
              <a:ext uri="{FF2B5EF4-FFF2-40B4-BE49-F238E27FC236}">
                <a16:creationId xmlns:a16="http://schemas.microsoft.com/office/drawing/2014/main" id="{A5786AD4-E05D-3B4C-A784-E6BC5B4464FF}"/>
              </a:ext>
            </a:extLst>
          </p:cNvPr>
          <p:cNvPicPr>
            <a:picLocks noChangeAspect="1"/>
          </p:cNvPicPr>
          <p:nvPr/>
        </p:nvPicPr>
        <p:blipFill>
          <a:blip r:embed="rId4"/>
          <a:stretch>
            <a:fillRect/>
          </a:stretch>
        </p:blipFill>
        <p:spPr>
          <a:xfrm>
            <a:off x="7491716" y="3782587"/>
            <a:ext cx="4171723" cy="2166866"/>
          </a:xfrm>
          <a:prstGeom prst="rect">
            <a:avLst/>
          </a:prstGeom>
        </p:spPr>
      </p:pic>
      <p:sp>
        <p:nvSpPr>
          <p:cNvPr id="10" name="TextBox 9">
            <a:extLst>
              <a:ext uri="{FF2B5EF4-FFF2-40B4-BE49-F238E27FC236}">
                <a16:creationId xmlns:a16="http://schemas.microsoft.com/office/drawing/2014/main" id="{76F063D6-1439-F340-B8C1-1FBA8009F40A}"/>
              </a:ext>
            </a:extLst>
          </p:cNvPr>
          <p:cNvSpPr txBox="1"/>
          <p:nvPr/>
        </p:nvSpPr>
        <p:spPr>
          <a:xfrm>
            <a:off x="457244" y="3463616"/>
            <a:ext cx="7334380" cy="2308324"/>
          </a:xfrm>
          <a:prstGeom prst="rect">
            <a:avLst/>
          </a:prstGeom>
          <a:noFill/>
        </p:spPr>
        <p:txBody>
          <a:bodyPr wrap="none" rtlCol="0">
            <a:spAutoFit/>
          </a:bodyPr>
          <a:lstStyle/>
          <a:p>
            <a:pPr marL="285750" indent="-285750">
              <a:buFont typeface="Arial" panose="020B0604020202020204" pitchFamily="34" charset="0"/>
              <a:buChar char="•"/>
            </a:pPr>
            <a:r>
              <a:rPr lang="en-US" dirty="0"/>
              <a:t>To create a wheel, we must create the Hing joints and motor driver</a:t>
            </a:r>
          </a:p>
          <a:p>
            <a:pPr marL="285750" indent="-285750">
              <a:buFont typeface="Arial" panose="020B0604020202020204" pitchFamily="34" charset="0"/>
              <a:buChar char="•"/>
            </a:pPr>
            <a:r>
              <a:rPr lang="en-US" dirty="0"/>
              <a:t>Click </a:t>
            </a:r>
            <a:r>
              <a:rPr lang="en-US" b="1" dirty="0"/>
              <a:t>DEF body transform </a:t>
            </a:r>
            <a:r>
              <a:rPr lang="en-US" dirty="0"/>
              <a:t>&gt; </a:t>
            </a:r>
            <a:r>
              <a:rPr lang="en-US" b="1" dirty="0"/>
              <a:t>Base node </a:t>
            </a:r>
            <a:r>
              <a:rPr lang="en-US" dirty="0"/>
              <a:t>&gt; </a:t>
            </a:r>
            <a:r>
              <a:rPr lang="en-US" b="1" dirty="0"/>
              <a:t>Hing Joints</a:t>
            </a:r>
          </a:p>
          <a:p>
            <a:pPr marL="285750" indent="-285750">
              <a:buFont typeface="Arial" panose="020B0604020202020204" pitchFamily="34" charset="0"/>
              <a:buChar char="•"/>
            </a:pPr>
            <a:r>
              <a:rPr lang="en-US" dirty="0"/>
              <a:t>Under</a:t>
            </a:r>
            <a:r>
              <a:rPr lang="en-US" b="1" dirty="0"/>
              <a:t> Hing Joints NULL &gt; joint parameters &gt;  add</a:t>
            </a:r>
          </a:p>
          <a:p>
            <a:pPr marL="285750" indent="-285750">
              <a:buFont typeface="Arial" panose="020B0604020202020204" pitchFamily="34" charset="0"/>
              <a:buChar char="•"/>
            </a:pPr>
            <a:r>
              <a:rPr lang="en-US" dirty="0"/>
              <a:t>Under</a:t>
            </a:r>
            <a:r>
              <a:rPr lang="en-US" b="1" dirty="0"/>
              <a:t> device &gt; Base node &gt; rotational motor . </a:t>
            </a:r>
            <a:r>
              <a:rPr lang="en-US" dirty="0"/>
              <a:t>Give a name to the motor</a:t>
            </a:r>
          </a:p>
          <a:p>
            <a:r>
              <a:rPr lang="en-US" dirty="0"/>
              <a:t>     as motor_1</a:t>
            </a:r>
          </a:p>
          <a:p>
            <a:pPr marL="285750" indent="-285750">
              <a:buFont typeface="Arial" panose="020B0604020202020204" pitchFamily="34" charset="0"/>
              <a:buChar char="•"/>
            </a:pPr>
            <a:r>
              <a:rPr lang="en-US" dirty="0"/>
              <a:t>Under </a:t>
            </a:r>
            <a:r>
              <a:rPr lang="en-US" b="1" dirty="0"/>
              <a:t>device</a:t>
            </a:r>
            <a:r>
              <a:rPr lang="en-US" dirty="0"/>
              <a:t> &gt; </a:t>
            </a:r>
            <a:r>
              <a:rPr lang="en-US" b="1" dirty="0"/>
              <a:t>end point NULL &gt; base node &gt; solid &gt; add</a:t>
            </a:r>
          </a:p>
          <a:p>
            <a:pPr marL="285750" indent="-285750">
              <a:buFont typeface="Arial" panose="020B0604020202020204" pitchFamily="34" charset="0"/>
              <a:buChar char="•"/>
            </a:pPr>
            <a:r>
              <a:rPr lang="en-US" dirty="0"/>
              <a:t>Under </a:t>
            </a:r>
            <a:r>
              <a:rPr lang="en-US" b="1" dirty="0"/>
              <a:t>children</a:t>
            </a:r>
            <a:r>
              <a:rPr lang="en-US" dirty="0"/>
              <a:t> &gt; </a:t>
            </a:r>
            <a:r>
              <a:rPr lang="en-US" b="1" dirty="0"/>
              <a:t>base node </a:t>
            </a:r>
            <a:r>
              <a:rPr lang="en-US" dirty="0"/>
              <a:t>&gt; </a:t>
            </a:r>
            <a:r>
              <a:rPr lang="en-US" b="1" dirty="0"/>
              <a:t>shape</a:t>
            </a:r>
            <a:r>
              <a:rPr lang="en-US" dirty="0"/>
              <a:t> &gt; </a:t>
            </a:r>
            <a:r>
              <a:rPr lang="en-US" b="1" dirty="0"/>
              <a:t>add</a:t>
            </a:r>
          </a:p>
          <a:p>
            <a:pPr marL="285750" indent="-285750">
              <a:buFont typeface="Arial" panose="020B0604020202020204" pitchFamily="34" charset="0"/>
              <a:buChar char="•"/>
            </a:pPr>
            <a:r>
              <a:rPr lang="en-US" dirty="0"/>
              <a:t>Under </a:t>
            </a:r>
            <a:r>
              <a:rPr lang="en-US" b="1" dirty="0"/>
              <a:t>shape</a:t>
            </a:r>
            <a:r>
              <a:rPr lang="en-US" dirty="0"/>
              <a:t> &gt; </a:t>
            </a:r>
            <a:r>
              <a:rPr lang="en-US" b="1" dirty="0"/>
              <a:t>geometry</a:t>
            </a:r>
            <a:r>
              <a:rPr lang="en-US" dirty="0"/>
              <a:t> &gt; </a:t>
            </a:r>
            <a:r>
              <a:rPr lang="en-US" b="1" dirty="0"/>
              <a:t>Cylinder</a:t>
            </a:r>
            <a:r>
              <a:rPr lang="en-US" dirty="0"/>
              <a:t> &gt; </a:t>
            </a:r>
            <a:r>
              <a:rPr lang="en-US" b="1" dirty="0"/>
              <a:t>size, height, radius</a:t>
            </a:r>
          </a:p>
        </p:txBody>
      </p:sp>
    </p:spTree>
    <p:extLst>
      <p:ext uri="{BB962C8B-B14F-4D97-AF65-F5344CB8AC3E}">
        <p14:creationId xmlns:p14="http://schemas.microsoft.com/office/powerpoint/2010/main" val="2994340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329588" y="1339307"/>
            <a:ext cx="6329339" cy="369332"/>
          </a:xfrm>
          <a:prstGeom prst="rect">
            <a:avLst/>
          </a:prstGeom>
          <a:noFill/>
        </p:spPr>
        <p:txBody>
          <a:bodyPr wrap="square" rtlCol="0">
            <a:spAutoFit/>
          </a:bodyPr>
          <a:lstStyle/>
          <a:p>
            <a:pPr marL="285750" indent="-285750">
              <a:buFont typeface="Wingdings" pitchFamily="2" charset="2"/>
              <a:buChar char="q"/>
            </a:pPr>
            <a:r>
              <a:rPr lang="en-US" dirty="0"/>
              <a:t>Development of 2-wheel robot with controller programming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98232"/>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087" y="100517"/>
            <a:ext cx="2763083" cy="1381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457244" y="1780514"/>
            <a:ext cx="579808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Cylinder will not show up because it is hidden inside the body, click translation </a:t>
            </a:r>
            <a:r>
              <a:rPr lang="en-US" sz="1600" b="1" dirty="0"/>
              <a:t>y=</a:t>
            </a:r>
            <a:r>
              <a:rPr lang="en-US" sz="1600" dirty="0"/>
              <a:t>0.1</a:t>
            </a:r>
          </a:p>
          <a:p>
            <a:pPr marL="285750" indent="-285750">
              <a:buFont typeface="Arial" panose="020B0604020202020204" pitchFamily="34" charset="0"/>
              <a:buChar char="•"/>
            </a:pPr>
            <a:r>
              <a:rPr lang="en-US" sz="1600" dirty="0"/>
              <a:t>1</a:t>
            </a:r>
            <a:r>
              <a:rPr lang="en-US" sz="1600" baseline="30000" dirty="0"/>
              <a:t>st</a:t>
            </a:r>
            <a:r>
              <a:rPr lang="en-US" sz="1600" dirty="0"/>
              <a:t> when adjustment, click </a:t>
            </a:r>
            <a:r>
              <a:rPr lang="en-US" sz="1600" b="1" dirty="0"/>
              <a:t>rotation, x=</a:t>
            </a:r>
            <a:r>
              <a:rPr lang="en-US" sz="1600" dirty="0"/>
              <a:t>0</a:t>
            </a:r>
            <a:r>
              <a:rPr lang="en-US" sz="1600" b="1" dirty="0"/>
              <a:t>, y=</a:t>
            </a:r>
            <a:r>
              <a:rPr lang="en-US" sz="1600" dirty="0"/>
              <a:t>0</a:t>
            </a:r>
            <a:r>
              <a:rPr lang="en-US" sz="1600" b="1" dirty="0"/>
              <a:t>, z=</a:t>
            </a:r>
            <a:r>
              <a:rPr lang="en-US" sz="1600" dirty="0"/>
              <a:t>1</a:t>
            </a:r>
            <a:r>
              <a:rPr lang="en-US" sz="1600" b="1" dirty="0"/>
              <a:t>, ang=</a:t>
            </a:r>
            <a:r>
              <a:rPr lang="en-US" sz="1600" dirty="0"/>
              <a:t>1.57</a:t>
            </a:r>
          </a:p>
          <a:p>
            <a:pPr marL="285750" indent="-285750">
              <a:buFont typeface="Arial" panose="020B0604020202020204" pitchFamily="34" charset="0"/>
              <a:buChar char="•"/>
            </a:pPr>
            <a:r>
              <a:rPr lang="en-US" sz="1600" dirty="0"/>
              <a:t>2</a:t>
            </a:r>
            <a:r>
              <a:rPr lang="en-US" sz="1600" baseline="30000" dirty="0"/>
              <a:t>nd</a:t>
            </a:r>
            <a:r>
              <a:rPr lang="en-US" sz="1600" dirty="0"/>
              <a:t> wheel adjustment, click </a:t>
            </a:r>
            <a:r>
              <a:rPr lang="en-US" sz="1600" b="1" dirty="0"/>
              <a:t>translation</a:t>
            </a:r>
            <a:r>
              <a:rPr lang="en-US" sz="1600" dirty="0"/>
              <a:t>, </a:t>
            </a:r>
            <a:r>
              <a:rPr lang="en-US" sz="1600" b="1" dirty="0"/>
              <a:t>x=</a:t>
            </a:r>
            <a:r>
              <a:rPr lang="en-US" sz="1600" dirty="0"/>
              <a:t>0.045, </a:t>
            </a:r>
            <a:r>
              <a:rPr lang="en-US" sz="1600" b="1" dirty="0"/>
              <a:t>y=</a:t>
            </a:r>
            <a:r>
              <a:rPr lang="en-US" sz="1600" dirty="0"/>
              <a:t>0.025</a:t>
            </a:r>
          </a:p>
        </p:txBody>
      </p:sp>
      <p:pic>
        <p:nvPicPr>
          <p:cNvPr id="5" name="Picture 4">
            <a:extLst>
              <a:ext uri="{FF2B5EF4-FFF2-40B4-BE49-F238E27FC236}">
                <a16:creationId xmlns:a16="http://schemas.microsoft.com/office/drawing/2014/main" id="{18B0174E-2D1D-4048-8383-8DE0768974DB}"/>
              </a:ext>
            </a:extLst>
          </p:cNvPr>
          <p:cNvPicPr>
            <a:picLocks noChangeAspect="1"/>
          </p:cNvPicPr>
          <p:nvPr/>
        </p:nvPicPr>
        <p:blipFill>
          <a:blip r:embed="rId3"/>
          <a:stretch>
            <a:fillRect/>
          </a:stretch>
        </p:blipFill>
        <p:spPr>
          <a:xfrm>
            <a:off x="6448596" y="1427262"/>
            <a:ext cx="1521032" cy="1773137"/>
          </a:xfrm>
          <a:prstGeom prst="rect">
            <a:avLst/>
          </a:prstGeom>
        </p:spPr>
      </p:pic>
      <p:pic>
        <p:nvPicPr>
          <p:cNvPr id="6" name="Picture 5">
            <a:extLst>
              <a:ext uri="{FF2B5EF4-FFF2-40B4-BE49-F238E27FC236}">
                <a16:creationId xmlns:a16="http://schemas.microsoft.com/office/drawing/2014/main" id="{ADDCB8E1-1D6E-4042-9CDC-8E291FC1A1C8}"/>
              </a:ext>
            </a:extLst>
          </p:cNvPr>
          <p:cNvPicPr>
            <a:picLocks noChangeAspect="1"/>
          </p:cNvPicPr>
          <p:nvPr/>
        </p:nvPicPr>
        <p:blipFill>
          <a:blip r:embed="rId4"/>
          <a:stretch>
            <a:fillRect/>
          </a:stretch>
        </p:blipFill>
        <p:spPr>
          <a:xfrm>
            <a:off x="8048117" y="1418037"/>
            <a:ext cx="1510137" cy="1773137"/>
          </a:xfrm>
          <a:prstGeom prst="rect">
            <a:avLst/>
          </a:prstGeom>
        </p:spPr>
      </p:pic>
      <p:pic>
        <p:nvPicPr>
          <p:cNvPr id="7" name="Picture 6">
            <a:extLst>
              <a:ext uri="{FF2B5EF4-FFF2-40B4-BE49-F238E27FC236}">
                <a16:creationId xmlns:a16="http://schemas.microsoft.com/office/drawing/2014/main" id="{DAC2A583-FAD2-6849-B012-D2F3EB2D3874}"/>
              </a:ext>
            </a:extLst>
          </p:cNvPr>
          <p:cNvPicPr>
            <a:picLocks noChangeAspect="1"/>
          </p:cNvPicPr>
          <p:nvPr/>
        </p:nvPicPr>
        <p:blipFill>
          <a:blip r:embed="rId5"/>
          <a:stretch>
            <a:fillRect/>
          </a:stretch>
        </p:blipFill>
        <p:spPr>
          <a:xfrm>
            <a:off x="9735899" y="1418038"/>
            <a:ext cx="1640660" cy="1773136"/>
          </a:xfrm>
          <a:prstGeom prst="rect">
            <a:avLst/>
          </a:prstGeom>
        </p:spPr>
      </p:pic>
      <p:sp>
        <p:nvSpPr>
          <p:cNvPr id="11" name="TextBox 10">
            <a:extLst>
              <a:ext uri="{FF2B5EF4-FFF2-40B4-BE49-F238E27FC236}">
                <a16:creationId xmlns:a16="http://schemas.microsoft.com/office/drawing/2014/main" id="{F1621ED9-B61F-0649-9053-A22568E59DEE}"/>
              </a:ext>
            </a:extLst>
          </p:cNvPr>
          <p:cNvSpPr txBox="1"/>
          <p:nvPr/>
        </p:nvSpPr>
        <p:spPr>
          <a:xfrm>
            <a:off x="682404" y="3105250"/>
            <a:ext cx="5061001" cy="646331"/>
          </a:xfrm>
          <a:prstGeom prst="rect">
            <a:avLst/>
          </a:prstGeom>
          <a:noFill/>
        </p:spPr>
        <p:txBody>
          <a:bodyPr wrap="none" rtlCol="0">
            <a:spAutoFit/>
          </a:bodyPr>
          <a:lstStyle/>
          <a:p>
            <a:r>
              <a:rPr lang="en-US" dirty="0"/>
              <a:t>To make sure the wheel run in correct directions</a:t>
            </a:r>
          </a:p>
          <a:p>
            <a:pPr marL="285750" indent="-285750">
              <a:buFont typeface="Wingdings" pitchFamily="2" charset="2"/>
              <a:buChar char="Ø"/>
            </a:pPr>
            <a:r>
              <a:rPr lang="en-US" dirty="0"/>
              <a:t>click </a:t>
            </a:r>
            <a:r>
              <a:rPr lang="en-US" b="1" dirty="0"/>
              <a:t>joint parameters </a:t>
            </a:r>
            <a:r>
              <a:rPr lang="en-US" dirty="0"/>
              <a:t>&gt; </a:t>
            </a:r>
            <a:r>
              <a:rPr lang="en-US" b="1" dirty="0"/>
              <a:t>anchor x=</a:t>
            </a:r>
            <a:r>
              <a:rPr lang="en-US" dirty="0"/>
              <a:t>0.045, </a:t>
            </a:r>
            <a:r>
              <a:rPr lang="en-US" b="1" dirty="0"/>
              <a:t>y=</a:t>
            </a:r>
            <a:r>
              <a:rPr lang="en-US" dirty="0"/>
              <a:t>0.025</a:t>
            </a:r>
          </a:p>
        </p:txBody>
      </p:sp>
      <p:sp>
        <p:nvSpPr>
          <p:cNvPr id="12" name="TextBox 11">
            <a:extLst>
              <a:ext uri="{FF2B5EF4-FFF2-40B4-BE49-F238E27FC236}">
                <a16:creationId xmlns:a16="http://schemas.microsoft.com/office/drawing/2014/main" id="{ECB6DE35-9D0C-D549-BE27-07138B82BCE8}"/>
              </a:ext>
            </a:extLst>
          </p:cNvPr>
          <p:cNvSpPr txBox="1"/>
          <p:nvPr/>
        </p:nvSpPr>
        <p:spPr>
          <a:xfrm>
            <a:off x="700088" y="4117174"/>
            <a:ext cx="8710846" cy="369332"/>
          </a:xfrm>
          <a:prstGeom prst="rect">
            <a:avLst/>
          </a:prstGeom>
          <a:noFill/>
        </p:spPr>
        <p:txBody>
          <a:bodyPr wrap="none" rtlCol="0">
            <a:spAutoFit/>
          </a:bodyPr>
          <a:lstStyle/>
          <a:p>
            <a:pPr marL="285750" indent="-285750">
              <a:buFont typeface="Wingdings" pitchFamily="2" charset="2"/>
              <a:buChar char="Ø"/>
            </a:pPr>
            <a:r>
              <a:rPr lang="en-US" dirty="0"/>
              <a:t>save the shape of the wheel as DEF =wheel and implement bounding object and physics</a:t>
            </a:r>
          </a:p>
        </p:txBody>
      </p:sp>
      <p:sp>
        <p:nvSpPr>
          <p:cNvPr id="13" name="TextBox 12">
            <a:extLst>
              <a:ext uri="{FF2B5EF4-FFF2-40B4-BE49-F238E27FC236}">
                <a16:creationId xmlns:a16="http://schemas.microsoft.com/office/drawing/2014/main" id="{536A4018-2850-F140-AF24-A91881679393}"/>
              </a:ext>
            </a:extLst>
          </p:cNvPr>
          <p:cNvSpPr txBox="1"/>
          <p:nvPr/>
        </p:nvSpPr>
        <p:spPr>
          <a:xfrm>
            <a:off x="700088" y="4772025"/>
            <a:ext cx="8982908" cy="369332"/>
          </a:xfrm>
          <a:prstGeom prst="rect">
            <a:avLst/>
          </a:prstGeom>
          <a:noFill/>
        </p:spPr>
        <p:txBody>
          <a:bodyPr wrap="none" rtlCol="0">
            <a:spAutoFit/>
          </a:bodyPr>
          <a:lstStyle/>
          <a:p>
            <a:r>
              <a:rPr lang="en-US" dirty="0">
                <a:solidFill>
                  <a:srgbClr val="C00000"/>
                </a:solidFill>
              </a:rPr>
              <a:t>Now, we have to create another wheel. Click on </a:t>
            </a:r>
            <a:r>
              <a:rPr lang="en-US" b="1" dirty="0">
                <a:solidFill>
                  <a:srgbClr val="C00000"/>
                </a:solidFill>
              </a:rPr>
              <a:t>Hing Joint </a:t>
            </a:r>
            <a:r>
              <a:rPr lang="en-US" dirty="0">
                <a:solidFill>
                  <a:srgbClr val="C00000"/>
                </a:solidFill>
              </a:rPr>
              <a:t>&gt; “</a:t>
            </a:r>
            <a:r>
              <a:rPr lang="en-US" b="1" dirty="0">
                <a:solidFill>
                  <a:srgbClr val="C00000"/>
                </a:solidFill>
              </a:rPr>
              <a:t>+</a:t>
            </a:r>
            <a:r>
              <a:rPr lang="en-US" dirty="0">
                <a:solidFill>
                  <a:srgbClr val="C00000"/>
                </a:solidFill>
              </a:rPr>
              <a:t>” &gt; then same previous process</a:t>
            </a:r>
          </a:p>
        </p:txBody>
      </p:sp>
      <p:sp>
        <p:nvSpPr>
          <p:cNvPr id="14" name="TextBox 13">
            <a:extLst>
              <a:ext uri="{FF2B5EF4-FFF2-40B4-BE49-F238E27FC236}">
                <a16:creationId xmlns:a16="http://schemas.microsoft.com/office/drawing/2014/main" id="{C8AEC57F-F363-6143-9616-DF105AAA2CDC}"/>
              </a:ext>
            </a:extLst>
          </p:cNvPr>
          <p:cNvSpPr txBox="1"/>
          <p:nvPr/>
        </p:nvSpPr>
        <p:spPr>
          <a:xfrm>
            <a:off x="700089" y="5174773"/>
            <a:ext cx="8651082" cy="923330"/>
          </a:xfrm>
          <a:prstGeom prst="rect">
            <a:avLst/>
          </a:prstGeom>
          <a:noFill/>
        </p:spPr>
        <p:txBody>
          <a:bodyPr wrap="square" rtlCol="0">
            <a:spAutoFit/>
          </a:bodyPr>
          <a:lstStyle/>
          <a:p>
            <a:r>
              <a:rPr lang="en-US" dirty="0">
                <a:solidFill>
                  <a:srgbClr val="C00000"/>
                </a:solidFill>
              </a:rPr>
              <a:t>Hinge joint &gt; motor driver &gt; wheel (used from previous shape) &gt; transform to other side</a:t>
            </a:r>
          </a:p>
          <a:p>
            <a:r>
              <a:rPr lang="en-US" dirty="0">
                <a:solidFill>
                  <a:srgbClr val="C00000"/>
                </a:solidFill>
              </a:rPr>
              <a:t>translation x=0.045, y=0.025. Change rotation x=0, y=0, z=1, ang=1.57. Apply anchor x=-0.045, y=0.025</a:t>
            </a:r>
          </a:p>
        </p:txBody>
      </p:sp>
      <p:pic>
        <p:nvPicPr>
          <p:cNvPr id="20" name="Picture 19">
            <a:extLst>
              <a:ext uri="{FF2B5EF4-FFF2-40B4-BE49-F238E27FC236}">
                <a16:creationId xmlns:a16="http://schemas.microsoft.com/office/drawing/2014/main" id="{5B05D3DB-C196-8B4D-AC4D-BB595D1BE137}"/>
              </a:ext>
            </a:extLst>
          </p:cNvPr>
          <p:cNvPicPr>
            <a:picLocks noChangeAspect="1"/>
          </p:cNvPicPr>
          <p:nvPr/>
        </p:nvPicPr>
        <p:blipFill>
          <a:blip r:embed="rId6"/>
          <a:stretch>
            <a:fillRect/>
          </a:stretch>
        </p:blipFill>
        <p:spPr>
          <a:xfrm>
            <a:off x="9605207" y="4016846"/>
            <a:ext cx="1886704" cy="1879690"/>
          </a:xfrm>
          <a:prstGeom prst="rect">
            <a:avLst/>
          </a:prstGeom>
        </p:spPr>
      </p:pic>
    </p:spTree>
    <p:extLst>
      <p:ext uri="{BB962C8B-B14F-4D97-AF65-F5344CB8AC3E}">
        <p14:creationId xmlns:p14="http://schemas.microsoft.com/office/powerpoint/2010/main" val="877089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329588" y="1339307"/>
            <a:ext cx="6329339" cy="369332"/>
          </a:xfrm>
          <a:prstGeom prst="rect">
            <a:avLst/>
          </a:prstGeom>
          <a:noFill/>
        </p:spPr>
        <p:txBody>
          <a:bodyPr wrap="square" rtlCol="0">
            <a:spAutoFit/>
          </a:bodyPr>
          <a:lstStyle/>
          <a:p>
            <a:pPr marL="285750" indent="-285750">
              <a:buFont typeface="Wingdings" pitchFamily="2" charset="2"/>
              <a:buChar char="q"/>
            </a:pPr>
            <a:r>
              <a:rPr lang="en-US" dirty="0"/>
              <a:t>Development of 2-wheel robot with controller programming</a:t>
            </a:r>
          </a:p>
        </p:txBody>
      </p:sp>
      <p:sp>
        <p:nvSpPr>
          <p:cNvPr id="15" name="TextBox 14">
            <a:extLst>
              <a:ext uri="{FF2B5EF4-FFF2-40B4-BE49-F238E27FC236}">
                <a16:creationId xmlns:a16="http://schemas.microsoft.com/office/drawing/2014/main" id="{99A333FE-3F69-1E44-BA0C-D5491CDAC510}"/>
              </a:ext>
            </a:extLst>
          </p:cNvPr>
          <p:cNvSpPr txBox="1"/>
          <p:nvPr/>
        </p:nvSpPr>
        <p:spPr>
          <a:xfrm>
            <a:off x="916299" y="295325"/>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087" y="100517"/>
            <a:ext cx="2763083" cy="1381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457244" y="1780514"/>
            <a:ext cx="579808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Now, the model is completed, we need to program the robot from the controller section. Click </a:t>
            </a:r>
            <a:r>
              <a:rPr lang="en-US" sz="1600" b="1" dirty="0"/>
              <a:t>controller “void” </a:t>
            </a:r>
          </a:p>
          <a:p>
            <a:pPr marL="285750" indent="-285750">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ED847935-E9C7-F345-A6B2-7D5C509E524C}"/>
              </a:ext>
            </a:extLst>
          </p:cNvPr>
          <p:cNvPicPr>
            <a:picLocks noChangeAspect="1"/>
          </p:cNvPicPr>
          <p:nvPr/>
        </p:nvPicPr>
        <p:blipFill>
          <a:blip r:embed="rId3"/>
          <a:stretch>
            <a:fillRect/>
          </a:stretch>
        </p:blipFill>
        <p:spPr>
          <a:xfrm>
            <a:off x="6587189" y="1710385"/>
            <a:ext cx="5147567" cy="4703251"/>
          </a:xfrm>
          <a:prstGeom prst="rect">
            <a:avLst/>
          </a:prstGeom>
        </p:spPr>
      </p:pic>
      <p:pic>
        <p:nvPicPr>
          <p:cNvPr id="21" name="Picture 20" descr="A picture containing building, checker, floor&#10;&#10;Description automatically generated">
            <a:extLst>
              <a:ext uri="{FF2B5EF4-FFF2-40B4-BE49-F238E27FC236}">
                <a16:creationId xmlns:a16="http://schemas.microsoft.com/office/drawing/2014/main" id="{6C00D24F-8B58-BD41-88D2-C6AABA7A2F5A}"/>
              </a:ext>
            </a:extLst>
          </p:cNvPr>
          <p:cNvPicPr>
            <a:picLocks noChangeAspect="1"/>
          </p:cNvPicPr>
          <p:nvPr/>
        </p:nvPicPr>
        <p:blipFill>
          <a:blip r:embed="rId4"/>
          <a:stretch>
            <a:fillRect/>
          </a:stretch>
        </p:blipFill>
        <p:spPr>
          <a:xfrm>
            <a:off x="1068631" y="2357955"/>
            <a:ext cx="4851252" cy="3853477"/>
          </a:xfrm>
          <a:prstGeom prst="rect">
            <a:avLst/>
          </a:prstGeom>
        </p:spPr>
      </p:pic>
    </p:spTree>
    <p:extLst>
      <p:ext uri="{BB962C8B-B14F-4D97-AF65-F5344CB8AC3E}">
        <p14:creationId xmlns:p14="http://schemas.microsoft.com/office/powerpoint/2010/main" val="375376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2</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329588" y="1339307"/>
            <a:ext cx="6329339" cy="369332"/>
          </a:xfrm>
          <a:prstGeom prst="rect">
            <a:avLst/>
          </a:prstGeom>
          <a:noFill/>
        </p:spPr>
        <p:txBody>
          <a:bodyPr wrap="square" rtlCol="0">
            <a:spAutoFit/>
          </a:bodyPr>
          <a:lstStyle/>
          <a:p>
            <a:pPr marL="285750" indent="-285750">
              <a:buFont typeface="Wingdings" pitchFamily="2" charset="2"/>
              <a:buChar char="q"/>
            </a:pPr>
            <a:r>
              <a:rPr lang="en-US" dirty="0"/>
              <a:t>Example of </a:t>
            </a:r>
            <a:r>
              <a:rPr lang="en-US" dirty="0" err="1"/>
              <a:t>Webots</a:t>
            </a:r>
            <a:r>
              <a:rPr lang="en-US" dirty="0"/>
              <a:t> integration with physical hardware</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311914"/>
            <a:ext cx="6561300" cy="461665"/>
          </a:xfrm>
          <a:prstGeom prst="rect">
            <a:avLst/>
          </a:prstGeom>
          <a:noFill/>
        </p:spPr>
        <p:txBody>
          <a:bodyPr wrap="square" rtlCol="0">
            <a:spAutoFit/>
          </a:bodyPr>
          <a:lstStyle/>
          <a:p>
            <a:r>
              <a:rPr lang="en-US" altLang="ko-KR" sz="2400" b="1" dirty="0">
                <a:cs typeface="Arial" pitchFamily="34" charset="0"/>
              </a:rPr>
              <a:t>introduction to Webots simulation </a:t>
            </a:r>
          </a:p>
        </p:txBody>
      </p:sp>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1026" name="Picture 2" descr="GitHub - cyberbotics/webots: Webots Robot Simulator">
            <a:extLst>
              <a:ext uri="{FF2B5EF4-FFF2-40B4-BE49-F238E27FC236}">
                <a16:creationId xmlns:a16="http://schemas.microsoft.com/office/drawing/2014/main" id="{B48EB061-6791-9741-AA48-2320F825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674" y="-25828"/>
            <a:ext cx="2763083" cy="1381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9969A6-714C-7B49-B201-21D8B48BF55D}"/>
              </a:ext>
            </a:extLst>
          </p:cNvPr>
          <p:cNvSpPr txBox="1"/>
          <p:nvPr/>
        </p:nvSpPr>
        <p:spPr>
          <a:xfrm>
            <a:off x="457244" y="1780514"/>
            <a:ext cx="5798080"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Oncilla</a:t>
            </a:r>
            <a:r>
              <a:rPr lang="en-GB" dirty="0"/>
              <a:t> is a open-source, open-hardware quadruped robot developed in the </a:t>
            </a:r>
            <a:r>
              <a:rPr lang="en-GB" dirty="0" err="1"/>
              <a:t>AMARSi</a:t>
            </a:r>
            <a:r>
              <a:rPr lang="en-GB" dirty="0"/>
              <a:t> project with 12 degrees of freedom.</a:t>
            </a:r>
            <a:endParaRPr lang="en-US" sz="1600" dirty="0"/>
          </a:p>
        </p:txBody>
      </p:sp>
      <p:pic>
        <p:nvPicPr>
          <p:cNvPr id="2056" name="Picture 8">
            <a:extLst>
              <a:ext uri="{FF2B5EF4-FFF2-40B4-BE49-F238E27FC236}">
                <a16:creationId xmlns:a16="http://schemas.microsoft.com/office/drawing/2014/main" id="{B282EF5E-0135-7341-B3DA-E58F3F5ED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7710" y="1037794"/>
            <a:ext cx="4104288" cy="27293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cilla Simulator">
            <a:extLst>
              <a:ext uri="{FF2B5EF4-FFF2-40B4-BE49-F238E27FC236}">
                <a16:creationId xmlns:a16="http://schemas.microsoft.com/office/drawing/2014/main" id="{80C56D42-BAEB-FC4F-ABE8-615E9005A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0101" y="2748463"/>
            <a:ext cx="4467607" cy="30081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2E8C3B-0070-F249-809A-B40632F29E5A}"/>
              </a:ext>
            </a:extLst>
          </p:cNvPr>
          <p:cNvSpPr txBox="1"/>
          <p:nvPr/>
        </p:nvSpPr>
        <p:spPr>
          <a:xfrm>
            <a:off x="242256" y="5825583"/>
            <a:ext cx="11863899" cy="461665"/>
          </a:xfrm>
          <a:prstGeom prst="rect">
            <a:avLst/>
          </a:prstGeom>
          <a:noFill/>
        </p:spPr>
        <p:txBody>
          <a:bodyPr wrap="square" rtlCol="0">
            <a:spAutoFit/>
          </a:bodyPr>
          <a:lstStyle/>
          <a:p>
            <a:r>
              <a:rPr lang="en-US" sz="1200" b="1" dirty="0"/>
              <a:t>Source</a:t>
            </a:r>
            <a:r>
              <a:rPr lang="en-US" sz="1200" dirty="0"/>
              <a:t>: A. </a:t>
            </a:r>
            <a:r>
              <a:rPr lang="en-US" sz="1200" dirty="0" err="1"/>
              <a:t>Sproewitz</a:t>
            </a:r>
            <a:r>
              <a:rPr lang="en-US" sz="1200" dirty="0"/>
              <a:t>, </a:t>
            </a:r>
            <a:r>
              <a:rPr lang="en-US" sz="1200" dirty="0" err="1"/>
              <a:t>Kuechler</a:t>
            </a:r>
            <a:r>
              <a:rPr lang="en-US" sz="1200" dirty="0"/>
              <a:t>, L., </a:t>
            </a:r>
            <a:r>
              <a:rPr lang="en-US" sz="1200" dirty="0" err="1"/>
              <a:t>Tuleu</a:t>
            </a:r>
            <a:r>
              <a:rPr lang="en-US" sz="1200" dirty="0"/>
              <a:t>, A., </a:t>
            </a:r>
            <a:r>
              <a:rPr lang="en-US" sz="1200" dirty="0" err="1"/>
              <a:t>Ajallooeian</a:t>
            </a:r>
            <a:r>
              <a:rPr lang="en-US" sz="1200" dirty="0"/>
              <a:t>, M., </a:t>
            </a:r>
            <a:r>
              <a:rPr lang="en-US" sz="1200" dirty="0" err="1"/>
              <a:t>D’Haene</a:t>
            </a:r>
            <a:r>
              <a:rPr lang="en-US" sz="1200" dirty="0"/>
              <a:t>, M., </a:t>
            </a:r>
            <a:r>
              <a:rPr lang="en-US" sz="1200" dirty="0" err="1"/>
              <a:t>Moeckel</a:t>
            </a:r>
            <a:r>
              <a:rPr lang="en-US" sz="1200" dirty="0"/>
              <a:t>, R., and </a:t>
            </a:r>
            <a:r>
              <a:rPr lang="en-US" sz="1200" dirty="0" err="1"/>
              <a:t>Ijspeert</a:t>
            </a:r>
            <a:r>
              <a:rPr lang="en-US" sz="1200" dirty="0"/>
              <a:t>, A. Jan, “Oncilla Robot, A Light-weight Bio-inspired Quadruped Robot for Fast Locomotion in Rough Terrain”, in Symposium on Adaptive Motion of Animals and Machines (AMAM2011), 2011, pp. 63-64.</a:t>
            </a:r>
          </a:p>
        </p:txBody>
      </p:sp>
    </p:spTree>
    <p:extLst>
      <p:ext uri="{BB962C8B-B14F-4D97-AF65-F5344CB8AC3E}">
        <p14:creationId xmlns:p14="http://schemas.microsoft.com/office/powerpoint/2010/main" val="3333716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213981-51F6-DF41-9FC9-ABF4DFB3227D}"/>
              </a:ext>
            </a:extLst>
          </p:cNvPr>
          <p:cNvGrpSpPr/>
          <p:nvPr/>
        </p:nvGrpSpPr>
        <p:grpSpPr>
          <a:xfrm>
            <a:off x="180474" y="694619"/>
            <a:ext cx="647255" cy="738022"/>
            <a:chOff x="4753009" y="790578"/>
            <a:chExt cx="958096" cy="958096"/>
          </a:xfrm>
        </p:grpSpPr>
        <p:sp>
          <p:nvSpPr>
            <p:cNvPr id="3" name="TextBox 2">
              <a:extLst>
                <a:ext uri="{FF2B5EF4-FFF2-40B4-BE49-F238E27FC236}">
                  <a16:creationId xmlns:a16="http://schemas.microsoft.com/office/drawing/2014/main" id="{45F13D5F-44A1-934D-8551-BC8CE9DF6ABD}"/>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3</a:t>
              </a:r>
              <a:endParaRPr lang="ko-KR" altLang="en-US" sz="2800" b="1" dirty="0">
                <a:cs typeface="Arial" pitchFamily="34" charset="0"/>
              </a:endParaRPr>
            </a:p>
          </p:txBody>
        </p:sp>
        <p:sp>
          <p:nvSpPr>
            <p:cNvPr id="4" name="Freeform: Shape 44">
              <a:extLst>
                <a:ext uri="{FF2B5EF4-FFF2-40B4-BE49-F238E27FC236}">
                  <a16:creationId xmlns:a16="http://schemas.microsoft.com/office/drawing/2014/main" id="{743E4BC0-720D-0C4A-B403-BB84479457F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51E71B42-DEA3-AF4B-8E3A-0FCD1E854232}"/>
              </a:ext>
            </a:extLst>
          </p:cNvPr>
          <p:cNvSpPr txBox="1"/>
          <p:nvPr/>
        </p:nvSpPr>
        <p:spPr>
          <a:xfrm>
            <a:off x="934258" y="800101"/>
            <a:ext cx="6713701" cy="461665"/>
          </a:xfrm>
          <a:prstGeom prst="rect">
            <a:avLst/>
          </a:prstGeom>
          <a:noFill/>
        </p:spPr>
        <p:txBody>
          <a:bodyPr wrap="square" rtlCol="0">
            <a:spAutoFit/>
          </a:bodyPr>
          <a:lstStyle/>
          <a:p>
            <a:r>
              <a:rPr lang="en-US" altLang="ko-KR" sz="2400" b="1" dirty="0">
                <a:cs typeface="Arial" pitchFamily="34" charset="0"/>
              </a:rPr>
              <a:t>Summary</a:t>
            </a:r>
          </a:p>
        </p:txBody>
      </p:sp>
      <p:sp>
        <p:nvSpPr>
          <p:cNvPr id="6" name="TextBox 5">
            <a:extLst>
              <a:ext uri="{FF2B5EF4-FFF2-40B4-BE49-F238E27FC236}">
                <a16:creationId xmlns:a16="http://schemas.microsoft.com/office/drawing/2014/main" id="{B2684531-BABB-394B-BC49-4BD3E74FFF32}"/>
              </a:ext>
            </a:extLst>
          </p:cNvPr>
          <p:cNvSpPr txBox="1"/>
          <p:nvPr/>
        </p:nvSpPr>
        <p:spPr>
          <a:xfrm>
            <a:off x="827729" y="1463173"/>
            <a:ext cx="8655665" cy="2492990"/>
          </a:xfrm>
          <a:prstGeom prst="rect">
            <a:avLst/>
          </a:prstGeom>
          <a:noFill/>
        </p:spPr>
        <p:txBody>
          <a:bodyPr wrap="square" rtlCol="0">
            <a:spAutoFit/>
          </a:bodyPr>
          <a:lstStyle/>
          <a:p>
            <a:endParaRPr lang="en-US" sz="2400" dirty="0"/>
          </a:p>
          <a:p>
            <a:pPr marL="342900" indent="-342900">
              <a:buFont typeface="Arial" panose="020B0604020202020204" pitchFamily="34" charset="0"/>
              <a:buChar char="•"/>
            </a:pPr>
            <a:r>
              <a:rPr lang="en-US" sz="2400" dirty="0"/>
              <a:t>Discussed important python programming syntax and methods</a:t>
            </a:r>
          </a:p>
          <a:p>
            <a:pPr marL="342900" indent="-342900">
              <a:buFont typeface="Arial" panose="020B0604020202020204" pitchFamily="34" charset="0"/>
              <a:buChar char="•"/>
            </a:pPr>
            <a:r>
              <a:rPr lang="en-US" sz="2400" dirty="0" err="1"/>
              <a:t>Webots</a:t>
            </a:r>
            <a:r>
              <a:rPr lang="en-US" sz="2400" dirty="0"/>
              <a:t> simulation: deep dive with practical examples</a:t>
            </a:r>
          </a:p>
          <a:p>
            <a:pPr marL="342900" indent="-342900">
              <a:buFont typeface="Arial" panose="020B0604020202020204" pitchFamily="34" charset="0"/>
              <a:buChar char="•"/>
            </a:pPr>
            <a:r>
              <a:rPr lang="en-US" sz="2400" dirty="0"/>
              <a:t>Developed of full robot model with controller programming</a:t>
            </a:r>
          </a:p>
          <a:p>
            <a:pPr marL="342900" indent="-342900">
              <a:buFont typeface="Arial" panose="020B0604020202020204" pitchFamily="34" charset="0"/>
              <a:buChar char="•"/>
            </a:pPr>
            <a:r>
              <a:rPr lang="en-US" sz="2400" dirty="0"/>
              <a:t>Discussed a developed robot case with </a:t>
            </a:r>
            <a:r>
              <a:rPr lang="en-US" sz="2400" dirty="0" err="1"/>
              <a:t>Webots</a:t>
            </a:r>
            <a:endParaRPr lang="en-US" sz="24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8" name="Group 7">
            <a:extLst>
              <a:ext uri="{FF2B5EF4-FFF2-40B4-BE49-F238E27FC236}">
                <a16:creationId xmlns:a16="http://schemas.microsoft.com/office/drawing/2014/main" id="{5C3434E1-8AB7-F44E-9DFE-7A198766BECF}"/>
              </a:ext>
            </a:extLst>
          </p:cNvPr>
          <p:cNvGrpSpPr/>
          <p:nvPr/>
        </p:nvGrpSpPr>
        <p:grpSpPr>
          <a:xfrm>
            <a:off x="180474" y="4573873"/>
            <a:ext cx="647255" cy="738022"/>
            <a:chOff x="4753009" y="790578"/>
            <a:chExt cx="958096" cy="958096"/>
          </a:xfrm>
        </p:grpSpPr>
        <p:sp>
          <p:nvSpPr>
            <p:cNvPr id="9" name="TextBox 8">
              <a:extLst>
                <a:ext uri="{FF2B5EF4-FFF2-40B4-BE49-F238E27FC236}">
                  <a16:creationId xmlns:a16="http://schemas.microsoft.com/office/drawing/2014/main" id="{E75A582B-5762-1544-9026-3043B861CAE6}"/>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4</a:t>
              </a:r>
              <a:endParaRPr lang="ko-KR" altLang="en-US" sz="2800" b="1" dirty="0">
                <a:cs typeface="Arial" pitchFamily="34" charset="0"/>
              </a:endParaRPr>
            </a:p>
          </p:txBody>
        </p:sp>
        <p:sp>
          <p:nvSpPr>
            <p:cNvPr id="10" name="Freeform: Shape 44">
              <a:extLst>
                <a:ext uri="{FF2B5EF4-FFF2-40B4-BE49-F238E27FC236}">
                  <a16:creationId xmlns:a16="http://schemas.microsoft.com/office/drawing/2014/main" id="{8AA19E15-EBE2-784D-8987-38F523DB74F0}"/>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1FC21FC0-1A9A-F349-9772-CB78F5972A6D}"/>
              </a:ext>
            </a:extLst>
          </p:cNvPr>
          <p:cNvSpPr txBox="1"/>
          <p:nvPr/>
        </p:nvSpPr>
        <p:spPr>
          <a:xfrm>
            <a:off x="934258" y="4712051"/>
            <a:ext cx="6713701" cy="461665"/>
          </a:xfrm>
          <a:prstGeom prst="rect">
            <a:avLst/>
          </a:prstGeom>
          <a:noFill/>
        </p:spPr>
        <p:txBody>
          <a:bodyPr wrap="square" rtlCol="0">
            <a:spAutoFit/>
          </a:bodyPr>
          <a:lstStyle/>
          <a:p>
            <a:r>
              <a:rPr lang="en-US" altLang="ko-KR" sz="2400" b="1" dirty="0">
                <a:cs typeface="Arial" pitchFamily="34" charset="0"/>
              </a:rPr>
              <a:t>Task</a:t>
            </a:r>
          </a:p>
        </p:txBody>
      </p:sp>
      <p:sp>
        <p:nvSpPr>
          <p:cNvPr id="7" name="TextBox 6">
            <a:extLst>
              <a:ext uri="{FF2B5EF4-FFF2-40B4-BE49-F238E27FC236}">
                <a16:creationId xmlns:a16="http://schemas.microsoft.com/office/drawing/2014/main" id="{2141FCED-7866-CA4D-A386-73E6C5BA4EC3}"/>
              </a:ext>
            </a:extLst>
          </p:cNvPr>
          <p:cNvSpPr txBox="1"/>
          <p:nvPr/>
        </p:nvSpPr>
        <p:spPr>
          <a:xfrm>
            <a:off x="827729" y="5372960"/>
            <a:ext cx="11222624" cy="400110"/>
          </a:xfrm>
          <a:prstGeom prst="rect">
            <a:avLst/>
          </a:prstGeom>
          <a:noFill/>
        </p:spPr>
        <p:txBody>
          <a:bodyPr wrap="none" rtlCol="0">
            <a:spAutoFit/>
          </a:bodyPr>
          <a:lstStyle/>
          <a:p>
            <a:r>
              <a:rPr lang="en-US" sz="2000" dirty="0">
                <a:solidFill>
                  <a:srgbClr val="C00000"/>
                </a:solidFill>
              </a:rPr>
              <a:t>Develop a 4-wheel robot with obstacle avoidance  and location capabilities : add distance sensors and GPS</a:t>
            </a:r>
          </a:p>
        </p:txBody>
      </p:sp>
    </p:spTree>
    <p:extLst>
      <p:ext uri="{BB962C8B-B14F-4D97-AF65-F5344CB8AC3E}">
        <p14:creationId xmlns:p14="http://schemas.microsoft.com/office/powerpoint/2010/main" val="2301058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57B11EC0-03C7-0645-A5D1-40DC9AFE2BB0}"/>
              </a:ext>
            </a:extLst>
          </p:cNvPr>
          <p:cNvSpPr/>
          <p:nvPr/>
        </p:nvSpPr>
        <p:spPr>
          <a:xfrm>
            <a:off x="1620" y="2653145"/>
            <a:ext cx="12191903" cy="1551709"/>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FD2F3C4-6971-974F-B046-B577DD709CDD}"/>
              </a:ext>
            </a:extLst>
          </p:cNvPr>
          <p:cNvSpPr txBox="1"/>
          <p:nvPr/>
        </p:nvSpPr>
        <p:spPr>
          <a:xfrm>
            <a:off x="0" y="2727526"/>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TextBox 8">
            <a:extLst>
              <a:ext uri="{FF2B5EF4-FFF2-40B4-BE49-F238E27FC236}">
                <a16:creationId xmlns:a16="http://schemas.microsoft.com/office/drawing/2014/main" id="{6717BC03-BDC0-FE4E-BB02-2932141C44E5}"/>
              </a:ext>
            </a:extLst>
          </p:cNvPr>
          <p:cNvSpPr txBox="1"/>
          <p:nvPr/>
        </p:nvSpPr>
        <p:spPr>
          <a:xfrm>
            <a:off x="4624657" y="2727526"/>
            <a:ext cx="2945731" cy="1477328"/>
          </a:xfrm>
          <a:prstGeom prst="rect">
            <a:avLst/>
          </a:prstGeom>
          <a:noFill/>
        </p:spPr>
        <p:txBody>
          <a:bodyPr wrap="square" rtlCol="0" anchor="ctr">
            <a:spAutoFit/>
          </a:bodyPr>
          <a:lstStyle/>
          <a:p>
            <a:pPr algn="ctr"/>
            <a:endParaRPr lang="en-US" altLang="ko-KR" sz="3000" b="1" dirty="0">
              <a:solidFill>
                <a:schemeClr val="bg1"/>
              </a:solidFill>
              <a:cs typeface="Arial" pitchFamily="34" charset="0"/>
            </a:endParaRPr>
          </a:p>
          <a:p>
            <a:pPr algn="ctr"/>
            <a:endParaRPr lang="en-US" altLang="ko-KR" sz="3000" b="1" dirty="0">
              <a:solidFill>
                <a:schemeClr val="bg1"/>
              </a:solidFill>
              <a:cs typeface="Arial" pitchFamily="34" charset="0"/>
            </a:endParaRPr>
          </a:p>
          <a:p>
            <a:pPr algn="ctr"/>
            <a:r>
              <a:rPr lang="en-US" altLang="ko-KR" sz="3000" b="1" dirty="0">
                <a:solidFill>
                  <a:schemeClr val="bg1"/>
                </a:solidFill>
                <a:cs typeface="Arial" pitchFamily="34" charset="0"/>
              </a:rPr>
              <a:t>ANY QUESTIONS?</a:t>
            </a:r>
          </a:p>
        </p:txBody>
      </p:sp>
    </p:spTree>
    <p:extLst>
      <p:ext uri="{BB962C8B-B14F-4D97-AF65-F5344CB8AC3E}">
        <p14:creationId xmlns:p14="http://schemas.microsoft.com/office/powerpoint/2010/main" val="307779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575964" cy="4505488"/>
          </a:xfrm>
          <a:prstGeom prst="rect">
            <a:avLst/>
          </a:prstGeom>
        </p:spPr>
        <p:txBody>
          <a:bodyPr vert="horz" lIns="91440" tIns="45720" rIns="91440" bIns="45720" rtlCol="0">
            <a:normAutofit fontScale="62500" lnSpcReduction="20000"/>
          </a:bodyPr>
          <a:lstStyle/>
          <a:p>
            <a:pPr marL="646113" indent="-285750">
              <a:buFont typeface="Arial" panose="020B0604020202020204" pitchFamily="34" charset="0"/>
              <a:buChar char="•"/>
            </a:pPr>
            <a:r>
              <a:rPr lang="en-GB" sz="2300" b="1" dirty="0"/>
              <a:t>Python</a:t>
            </a:r>
            <a:r>
              <a:rPr lang="en-GB" sz="2300" dirty="0"/>
              <a:t> is a general-purpose interpreted, interactive, object-oriented, and high-level programming language. It was created by Guido van Rossum during 1985- 1990</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b="1" dirty="0"/>
              <a:t>Python</a:t>
            </a:r>
            <a:r>
              <a:rPr lang="en-GB" sz="2300" dirty="0"/>
              <a:t> is designed to be highly readable. It uses English keywords frequently whereas other languages use punctuation, and it has fewer syntactical constructions than other languages.</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b="1" dirty="0"/>
              <a:t>Python</a:t>
            </a:r>
            <a:r>
              <a:rPr lang="en-GB" sz="2300" dirty="0"/>
              <a:t> is a MUST for students and working professionals specially in areas of robotics, web development, and application development.</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dirty="0"/>
              <a:t>It can be easily integrated with C, C++, COM, ActiveX, CORBA, and Java.</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b="1" dirty="0"/>
              <a:t>Easy-to-learn</a:t>
            </a:r>
            <a:r>
              <a:rPr lang="en-GB" sz="2300" dirty="0"/>
              <a:t> − Python has few keywords, simple structure, and a clearly defined syntax. This allows the student to pick up the language quickly.</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b="1" dirty="0"/>
              <a:t>Easy-to-read</a:t>
            </a:r>
            <a:r>
              <a:rPr lang="en-GB" sz="2300" dirty="0"/>
              <a:t> − Python code is more clearly defined and visible to the eyes.</a:t>
            </a:r>
          </a:p>
          <a:p>
            <a:pPr marL="646113" indent="-285750">
              <a:buFont typeface="Arial" panose="020B0604020202020204" pitchFamily="34" charset="0"/>
              <a:buChar char="•"/>
            </a:pPr>
            <a:endParaRPr lang="en-GB" sz="2300" dirty="0"/>
          </a:p>
          <a:p>
            <a:pPr marL="646113" indent="-285750">
              <a:buFont typeface="Arial" panose="020B0604020202020204" pitchFamily="34" charset="0"/>
              <a:buChar char="•"/>
            </a:pPr>
            <a:r>
              <a:rPr lang="en-GB" sz="2300" b="1" dirty="0"/>
              <a:t>GUI Programming</a:t>
            </a:r>
            <a:r>
              <a:rPr lang="en-GB" sz="2300" dirty="0"/>
              <a:t> − Python supports GUI applications that can be created and ported to many system calls, libraries and windows systems, such as Windows MFC, Macintosh, and the X Window system of Unix.</a:t>
            </a:r>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br>
              <a:rPr lang="en-GB" sz="3600" dirty="0"/>
            </a:br>
            <a:endParaRPr lang="en-GB" sz="3300" dirty="0"/>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2511393" cy="369332"/>
          </a:xfrm>
          <a:prstGeom prst="rect">
            <a:avLst/>
          </a:prstGeom>
          <a:noFill/>
        </p:spPr>
        <p:txBody>
          <a:bodyPr wrap="none" rtlCol="0">
            <a:spAutoFit/>
          </a:bodyPr>
          <a:lstStyle/>
          <a:p>
            <a:pPr marL="285750" indent="-285750">
              <a:buFont typeface="Wingdings" pitchFamily="2" charset="2"/>
              <a:buChar char="q"/>
            </a:pPr>
            <a:r>
              <a:rPr lang="en-US" dirty="0"/>
              <a:t>Why to learn Python?</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27004"/>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00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575964"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variables do not need explicit declaration to reserve memory space. The declaration happens automatically when you assign a value to a variable. The equal sign (=) is used to assign values to variables.</a:t>
            </a:r>
          </a:p>
          <a:p>
            <a:pPr marL="474663" indent="-285750">
              <a:buFont typeface="Arial" panose="020B0604020202020204" pitchFamily="34" charset="0"/>
              <a:buChar char="•"/>
            </a:pPr>
            <a:r>
              <a:rPr lang="en-GB" dirty="0"/>
              <a:t>The operand to the left of the = operator is the name of the variable and the operand to the right of the = operator is the value stored in the variable. </a:t>
            </a:r>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br>
              <a:rPr lang="en-GB" sz="3600" dirty="0"/>
            </a:br>
            <a:endParaRPr lang="en-GB" sz="3300" dirty="0"/>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326004" cy="369332"/>
          </a:xfrm>
          <a:prstGeom prst="rect">
            <a:avLst/>
          </a:prstGeom>
          <a:noFill/>
        </p:spPr>
        <p:txBody>
          <a:bodyPr wrap="none" rtlCol="0">
            <a:spAutoFit/>
          </a:bodyPr>
          <a:lstStyle/>
          <a:p>
            <a:pPr marL="285750" indent="-285750">
              <a:buFont typeface="Wingdings" pitchFamily="2" charset="2"/>
              <a:buChar char="q"/>
            </a:pPr>
            <a:r>
              <a:rPr lang="en-US" dirty="0"/>
              <a:t>Variables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27004"/>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2D3693-FEBA-2645-9359-68D9704F945D}"/>
              </a:ext>
            </a:extLst>
          </p:cNvPr>
          <p:cNvPicPr>
            <a:picLocks noChangeAspect="1"/>
          </p:cNvPicPr>
          <p:nvPr/>
        </p:nvPicPr>
        <p:blipFill>
          <a:blip r:embed="rId3"/>
          <a:stretch>
            <a:fillRect/>
          </a:stretch>
        </p:blipFill>
        <p:spPr>
          <a:xfrm>
            <a:off x="1048296" y="3429000"/>
            <a:ext cx="4267200" cy="1435100"/>
          </a:xfrm>
          <a:prstGeom prst="rect">
            <a:avLst/>
          </a:prstGeom>
        </p:spPr>
      </p:pic>
      <p:sp>
        <p:nvSpPr>
          <p:cNvPr id="7" name="TextBox 6">
            <a:extLst>
              <a:ext uri="{FF2B5EF4-FFF2-40B4-BE49-F238E27FC236}">
                <a16:creationId xmlns:a16="http://schemas.microsoft.com/office/drawing/2014/main" id="{750CBA6C-6638-E649-BAE3-23E304ACCB28}"/>
              </a:ext>
            </a:extLst>
          </p:cNvPr>
          <p:cNvSpPr txBox="1"/>
          <p:nvPr/>
        </p:nvSpPr>
        <p:spPr>
          <a:xfrm>
            <a:off x="943897" y="5161935"/>
            <a:ext cx="7079226" cy="1200329"/>
          </a:xfrm>
          <a:prstGeom prst="rect">
            <a:avLst/>
          </a:prstGeom>
          <a:noFill/>
        </p:spPr>
        <p:txBody>
          <a:bodyPr wrap="square" rtlCol="0">
            <a:spAutoFit/>
          </a:bodyPr>
          <a:lstStyle/>
          <a:p>
            <a:pPr marL="285750" indent="-285750">
              <a:buFont typeface="Arial" panose="020B0604020202020204" pitchFamily="34" charset="0"/>
              <a:buChar char="•"/>
            </a:pPr>
            <a:r>
              <a:rPr lang="en-GB" dirty="0"/>
              <a:t>Here, 100, 1000.0 and "John" are the values assigned to </a:t>
            </a:r>
            <a:r>
              <a:rPr lang="en-GB" i="1" dirty="0"/>
              <a:t>counter</a:t>
            </a:r>
            <a:r>
              <a:rPr lang="en-GB" dirty="0"/>
              <a:t>, </a:t>
            </a:r>
            <a:r>
              <a:rPr lang="en-GB" i="1" dirty="0"/>
              <a:t>miles</a:t>
            </a:r>
            <a:r>
              <a:rPr lang="en-GB" dirty="0"/>
              <a:t>, and </a:t>
            </a:r>
            <a:r>
              <a:rPr lang="en-GB" i="1" dirty="0"/>
              <a:t>name</a:t>
            </a:r>
            <a:r>
              <a:rPr lang="en-GB" dirty="0"/>
              <a:t> variables, respectively. This produces the following result  </a:t>
            </a:r>
            <a:r>
              <a:rPr lang="en-GB" dirty="0">
                <a:sym typeface="Wingdings" pitchFamily="2" charset="2"/>
              </a:rPr>
              <a:t></a:t>
            </a:r>
            <a:endParaRPr lang="en-GB" dirty="0"/>
          </a:p>
          <a:p>
            <a:pPr marL="285750" indent="-285750">
              <a:buFont typeface="Arial" panose="020B0604020202020204" pitchFamily="34" charset="0"/>
              <a:buChar char="•"/>
            </a:pPr>
            <a:r>
              <a:rPr lang="en-GB" dirty="0"/>
              <a:t>syntax is very easy in python and not complicated as other programming languages.</a:t>
            </a:r>
            <a:endParaRPr lang="en-US" dirty="0"/>
          </a:p>
        </p:txBody>
      </p:sp>
      <p:pic>
        <p:nvPicPr>
          <p:cNvPr id="8" name="Picture 7">
            <a:extLst>
              <a:ext uri="{FF2B5EF4-FFF2-40B4-BE49-F238E27FC236}">
                <a16:creationId xmlns:a16="http://schemas.microsoft.com/office/drawing/2014/main" id="{E3B496B2-C376-5F4A-9A2E-817C2CA626F9}"/>
              </a:ext>
            </a:extLst>
          </p:cNvPr>
          <p:cNvPicPr>
            <a:picLocks noChangeAspect="1"/>
          </p:cNvPicPr>
          <p:nvPr/>
        </p:nvPicPr>
        <p:blipFill>
          <a:blip r:embed="rId4"/>
          <a:stretch>
            <a:fillRect/>
          </a:stretch>
        </p:blipFill>
        <p:spPr>
          <a:xfrm>
            <a:off x="8284441" y="5161935"/>
            <a:ext cx="1358900" cy="609600"/>
          </a:xfrm>
          <a:prstGeom prst="rect">
            <a:avLst/>
          </a:prstGeom>
        </p:spPr>
      </p:pic>
    </p:spTree>
    <p:extLst>
      <p:ext uri="{BB962C8B-B14F-4D97-AF65-F5344CB8AC3E}">
        <p14:creationId xmlns:p14="http://schemas.microsoft.com/office/powerpoint/2010/main" val="17519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allows you to assign a single value to several variables simultaneously. For example :</a:t>
            </a:r>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pPr marL="646113" indent="-285750">
              <a:buFont typeface="Arial" panose="020B0604020202020204" pitchFamily="34" charset="0"/>
              <a:buChar char="•"/>
            </a:pPr>
            <a:endParaRPr lang="en-GB" dirty="0"/>
          </a:p>
          <a:p>
            <a:pPr marL="571500" indent="-571500">
              <a:buFont typeface="Arial" panose="020B0604020202020204" pitchFamily="34" charset="0"/>
              <a:buChar char="•"/>
            </a:pPr>
            <a:r>
              <a:rPr lang="en-GB" dirty="0"/>
              <a:t>Here, an integer object is created with the value 1, and all three variables are assigned to the same memory location. You can also assign multiple objects to multiple variables. For example :</a:t>
            </a:r>
            <a:endParaRPr lang="en-GB" sz="3300" dirty="0"/>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326004" cy="369332"/>
          </a:xfrm>
          <a:prstGeom prst="rect">
            <a:avLst/>
          </a:prstGeom>
          <a:noFill/>
        </p:spPr>
        <p:txBody>
          <a:bodyPr wrap="none" rtlCol="0">
            <a:spAutoFit/>
          </a:bodyPr>
          <a:lstStyle/>
          <a:p>
            <a:pPr marL="285750" indent="-285750">
              <a:buFont typeface="Wingdings" pitchFamily="2" charset="2"/>
              <a:buChar char="q"/>
            </a:pPr>
            <a:r>
              <a:rPr lang="en-US" dirty="0"/>
              <a:t>Variables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27004"/>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5197C3-39F0-2C47-88A0-647E8E775DD8}"/>
              </a:ext>
            </a:extLst>
          </p:cNvPr>
          <p:cNvPicPr>
            <a:picLocks noChangeAspect="1"/>
          </p:cNvPicPr>
          <p:nvPr/>
        </p:nvPicPr>
        <p:blipFill>
          <a:blip r:embed="rId3"/>
          <a:stretch>
            <a:fillRect/>
          </a:stretch>
        </p:blipFill>
        <p:spPr>
          <a:xfrm>
            <a:off x="1251155" y="2338940"/>
            <a:ext cx="5029200" cy="495300"/>
          </a:xfrm>
          <a:prstGeom prst="rect">
            <a:avLst/>
          </a:prstGeom>
        </p:spPr>
      </p:pic>
      <p:pic>
        <p:nvPicPr>
          <p:cNvPr id="9" name="Picture 8">
            <a:extLst>
              <a:ext uri="{FF2B5EF4-FFF2-40B4-BE49-F238E27FC236}">
                <a16:creationId xmlns:a16="http://schemas.microsoft.com/office/drawing/2014/main" id="{F5BBC634-F740-B34E-B4B4-9B66EAF24DB1}"/>
              </a:ext>
            </a:extLst>
          </p:cNvPr>
          <p:cNvPicPr>
            <a:picLocks noChangeAspect="1"/>
          </p:cNvPicPr>
          <p:nvPr/>
        </p:nvPicPr>
        <p:blipFill>
          <a:blip r:embed="rId4"/>
          <a:stretch>
            <a:fillRect/>
          </a:stretch>
        </p:blipFill>
        <p:spPr>
          <a:xfrm>
            <a:off x="1251155" y="4086875"/>
            <a:ext cx="2628900" cy="495300"/>
          </a:xfrm>
          <a:prstGeom prst="rect">
            <a:avLst/>
          </a:prstGeom>
        </p:spPr>
      </p:pic>
      <p:sp>
        <p:nvSpPr>
          <p:cNvPr id="10" name="TextBox 9">
            <a:extLst>
              <a:ext uri="{FF2B5EF4-FFF2-40B4-BE49-F238E27FC236}">
                <a16:creationId xmlns:a16="http://schemas.microsoft.com/office/drawing/2014/main" id="{B9EEDE7C-5897-604F-BF7B-9F4ED8E6D898}"/>
              </a:ext>
            </a:extLst>
          </p:cNvPr>
          <p:cNvSpPr txBox="1"/>
          <p:nvPr/>
        </p:nvSpPr>
        <p:spPr>
          <a:xfrm>
            <a:off x="395748" y="4847719"/>
            <a:ext cx="7285703" cy="923330"/>
          </a:xfrm>
          <a:prstGeom prst="rect">
            <a:avLst/>
          </a:prstGeom>
          <a:noFill/>
        </p:spPr>
        <p:txBody>
          <a:bodyPr wrap="square" rtlCol="0">
            <a:spAutoFit/>
          </a:bodyPr>
          <a:lstStyle/>
          <a:p>
            <a:pPr marL="285750" indent="-285750">
              <a:buFont typeface="Arial" panose="020B0604020202020204" pitchFamily="34" charset="0"/>
              <a:buChar char="•"/>
            </a:pPr>
            <a:r>
              <a:rPr lang="en-GB" dirty="0"/>
              <a:t>Here, two integer objects with values 1 and 2 are assigned to variables a and b respectively, and one string object with the value "john" is assigned to the variable c.</a:t>
            </a:r>
            <a:endParaRPr lang="en-US" dirty="0"/>
          </a:p>
        </p:txBody>
      </p:sp>
    </p:spTree>
    <p:extLst>
      <p:ext uri="{BB962C8B-B14F-4D97-AF65-F5344CB8AC3E}">
        <p14:creationId xmlns:p14="http://schemas.microsoft.com/office/powerpoint/2010/main" val="319303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Arithmetic Operators</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409104" cy="369332"/>
          </a:xfrm>
          <a:prstGeom prst="rect">
            <a:avLst/>
          </a:prstGeom>
          <a:noFill/>
        </p:spPr>
        <p:txBody>
          <a:bodyPr wrap="none" rtlCol="0">
            <a:spAutoFit/>
          </a:bodyPr>
          <a:lstStyle/>
          <a:p>
            <a:pPr marL="285750" indent="-285750">
              <a:buFont typeface="Wingdings" pitchFamily="2" charset="2"/>
              <a:buChar char="q"/>
            </a:pPr>
            <a:r>
              <a:rPr lang="en-US" dirty="0"/>
              <a:t>Operators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227004"/>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CE905CCB-D99E-AF42-B97D-6F51CCA0D24E}"/>
              </a:ext>
            </a:extLst>
          </p:cNvPr>
          <p:cNvPicPr>
            <a:picLocks noChangeAspect="1"/>
          </p:cNvPicPr>
          <p:nvPr/>
        </p:nvPicPr>
        <p:blipFill>
          <a:blip r:embed="rId3"/>
          <a:stretch>
            <a:fillRect/>
          </a:stretch>
        </p:blipFill>
        <p:spPr>
          <a:xfrm>
            <a:off x="4122550" y="1619921"/>
            <a:ext cx="5485000" cy="4433626"/>
          </a:xfrm>
          <a:prstGeom prst="rect">
            <a:avLst/>
          </a:prstGeom>
        </p:spPr>
      </p:pic>
    </p:spTree>
    <p:extLst>
      <p:ext uri="{BB962C8B-B14F-4D97-AF65-F5344CB8AC3E}">
        <p14:creationId xmlns:p14="http://schemas.microsoft.com/office/powerpoint/2010/main" val="105992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5BCE54-6063-0E44-ABBF-9FEA74FE9DFB}"/>
              </a:ext>
            </a:extLst>
          </p:cNvPr>
          <p:cNvSpPr txBox="1"/>
          <p:nvPr/>
        </p:nvSpPr>
        <p:spPr>
          <a:xfrm>
            <a:off x="387927" y="1620348"/>
            <a:ext cx="8210383" cy="4505488"/>
          </a:xfrm>
          <a:prstGeom prst="rect">
            <a:avLst/>
          </a:prstGeom>
        </p:spPr>
        <p:txBody>
          <a:bodyPr vert="horz" lIns="91440" tIns="45720" rIns="91440" bIns="45720" rtlCol="0">
            <a:normAutofit/>
          </a:bodyPr>
          <a:lstStyle/>
          <a:p>
            <a:pPr marL="474663" indent="-285750">
              <a:buFont typeface="Arial" panose="020B0604020202020204" pitchFamily="34" charset="0"/>
              <a:buChar char="•"/>
            </a:pPr>
            <a:r>
              <a:rPr lang="en-GB" dirty="0"/>
              <a:t>Python Comparison Operators</a:t>
            </a:r>
          </a:p>
          <a:p>
            <a:pPr marL="285750" indent="-228600">
              <a:lnSpc>
                <a:spcPct val="90000"/>
              </a:lnSpc>
              <a:spcAft>
                <a:spcPts val="600"/>
              </a:spcAft>
              <a:buFont typeface="Arial" panose="020B0604020202020204" pitchFamily="34" charset="0"/>
              <a:buChar char="•"/>
            </a:pPr>
            <a:endParaRPr lang="en-US" sz="1100" dirty="0"/>
          </a:p>
        </p:txBody>
      </p:sp>
      <p:sp>
        <p:nvSpPr>
          <p:cNvPr id="141" name="Rectangle 140">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56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2E82BF-4FC4-FE46-9F8C-D1291E06AB84}"/>
              </a:ext>
            </a:extLst>
          </p:cNvPr>
          <p:cNvGrpSpPr/>
          <p:nvPr/>
        </p:nvGrpSpPr>
        <p:grpSpPr>
          <a:xfrm>
            <a:off x="242257" y="155117"/>
            <a:ext cx="3797968" cy="738022"/>
            <a:chOff x="4753009" y="790578"/>
            <a:chExt cx="5621924" cy="958096"/>
          </a:xfrm>
        </p:grpSpPr>
        <p:sp>
          <p:nvSpPr>
            <p:cNvPr id="17" name="TextBox 16">
              <a:extLst>
                <a:ext uri="{FF2B5EF4-FFF2-40B4-BE49-F238E27FC236}">
                  <a16:creationId xmlns:a16="http://schemas.microsoft.com/office/drawing/2014/main" id="{7428746B-568E-D44E-A4C9-F75655D5E20A}"/>
                </a:ext>
              </a:extLst>
            </p:cNvPr>
            <p:cNvSpPr txBox="1"/>
            <p:nvPr/>
          </p:nvSpPr>
          <p:spPr>
            <a:xfrm>
              <a:off x="5946144" y="1208071"/>
              <a:ext cx="4428789" cy="461665"/>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a:t>
              </a:r>
            </a:p>
          </p:txBody>
        </p:sp>
        <p:sp>
          <p:nvSpPr>
            <p:cNvPr id="18" name="TextBox 17">
              <a:extLst>
                <a:ext uri="{FF2B5EF4-FFF2-40B4-BE49-F238E27FC236}">
                  <a16:creationId xmlns:a16="http://schemas.microsoft.com/office/drawing/2014/main" id="{1E827678-D706-8E46-AA3E-35698F54284C}"/>
                </a:ext>
              </a:extLst>
            </p:cNvPr>
            <p:cNvSpPr txBox="1"/>
            <p:nvPr/>
          </p:nvSpPr>
          <p:spPr>
            <a:xfrm>
              <a:off x="4753009" y="914221"/>
              <a:ext cx="958096" cy="679241"/>
            </a:xfrm>
            <a:prstGeom prst="rect">
              <a:avLst/>
            </a:prstGeom>
            <a:noFill/>
          </p:spPr>
          <p:txBody>
            <a:bodyPr wrap="square" lIns="108000" rIns="108000" rtlCol="0">
              <a:spAutoFit/>
            </a:bodyPr>
            <a:lstStyle/>
            <a:p>
              <a:pPr algn="ctr"/>
              <a:r>
                <a:rPr lang="en-US" altLang="ko-KR" sz="2800" b="1" dirty="0">
                  <a:cs typeface="Arial" pitchFamily="34" charset="0"/>
                </a:rPr>
                <a:t>1</a:t>
              </a:r>
              <a:endParaRPr lang="ko-KR" altLang="en-US" sz="2800" b="1" dirty="0">
                <a:cs typeface="Arial" pitchFamily="34" charset="0"/>
              </a:endParaRPr>
            </a:p>
          </p:txBody>
        </p:sp>
        <p:sp>
          <p:nvSpPr>
            <p:cNvPr id="19" name="Freeform: Shape 44">
              <a:extLst>
                <a:ext uri="{FF2B5EF4-FFF2-40B4-BE49-F238E27FC236}">
                  <a16:creationId xmlns:a16="http://schemas.microsoft.com/office/drawing/2014/main" id="{510A0833-504A-9B45-878B-AE3A8C4B2949}"/>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26A8ECA9-A2FA-1C40-A7F8-C007FF834ECC}"/>
              </a:ext>
            </a:extLst>
          </p:cNvPr>
          <p:cNvSpPr txBox="1"/>
          <p:nvPr/>
        </p:nvSpPr>
        <p:spPr>
          <a:xfrm>
            <a:off x="889512" y="958773"/>
            <a:ext cx="1409104" cy="369332"/>
          </a:xfrm>
          <a:prstGeom prst="rect">
            <a:avLst/>
          </a:prstGeom>
          <a:noFill/>
        </p:spPr>
        <p:txBody>
          <a:bodyPr wrap="none" rtlCol="0">
            <a:spAutoFit/>
          </a:bodyPr>
          <a:lstStyle/>
          <a:p>
            <a:pPr marL="285750" indent="-285750">
              <a:buFont typeface="Wingdings" pitchFamily="2" charset="2"/>
              <a:buChar char="q"/>
            </a:pPr>
            <a:r>
              <a:rPr lang="en-US" dirty="0"/>
              <a:t>Operators</a:t>
            </a:r>
          </a:p>
        </p:txBody>
      </p:sp>
      <p:sp>
        <p:nvSpPr>
          <p:cNvPr id="15" name="TextBox 14">
            <a:extLst>
              <a:ext uri="{FF2B5EF4-FFF2-40B4-BE49-F238E27FC236}">
                <a16:creationId xmlns:a16="http://schemas.microsoft.com/office/drawing/2014/main" id="{99A333FE-3F69-1E44-BA0C-D5491CDAC510}"/>
              </a:ext>
            </a:extLst>
          </p:cNvPr>
          <p:cNvSpPr txBox="1"/>
          <p:nvPr/>
        </p:nvSpPr>
        <p:spPr>
          <a:xfrm>
            <a:off x="889512" y="182660"/>
            <a:ext cx="6561300" cy="461665"/>
          </a:xfrm>
          <a:prstGeom prst="rect">
            <a:avLst/>
          </a:prstGeom>
          <a:noFill/>
        </p:spPr>
        <p:txBody>
          <a:bodyPr wrap="square" rtlCol="0">
            <a:spAutoFit/>
          </a:bodyPr>
          <a:lstStyle/>
          <a:p>
            <a:r>
              <a:rPr lang="en-US" altLang="ko-KR" sz="2400" b="1" dirty="0">
                <a:cs typeface="Arial" pitchFamily="34" charset="0"/>
              </a:rPr>
              <a:t>Python programming for robotics</a:t>
            </a:r>
          </a:p>
        </p:txBody>
      </p:sp>
      <p:pic>
        <p:nvPicPr>
          <p:cNvPr id="5" name="Picture 2" descr="Python Logo - PNG and Vector - Logo Download">
            <a:extLst>
              <a:ext uri="{FF2B5EF4-FFF2-40B4-BE49-F238E27FC236}">
                <a16:creationId xmlns:a16="http://schemas.microsoft.com/office/drawing/2014/main" id="{77B68483-1366-F44E-92BC-1944E416A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6971" y="155117"/>
            <a:ext cx="2183823" cy="2183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80A562-6CA5-B649-A123-2A91310B160A}"/>
              </a:ext>
            </a:extLst>
          </p:cNvPr>
          <p:cNvSpPr txBox="1"/>
          <p:nvPr/>
        </p:nvSpPr>
        <p:spPr>
          <a:xfrm>
            <a:off x="3937819" y="1814052"/>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D8D934B0-838B-4841-851C-7E71A8B0942C}"/>
              </a:ext>
            </a:extLst>
          </p:cNvPr>
          <p:cNvPicPr>
            <a:picLocks noChangeAspect="1"/>
          </p:cNvPicPr>
          <p:nvPr/>
        </p:nvPicPr>
        <p:blipFill>
          <a:blip r:embed="rId3"/>
          <a:stretch>
            <a:fillRect/>
          </a:stretch>
        </p:blipFill>
        <p:spPr>
          <a:xfrm>
            <a:off x="4235102" y="1598594"/>
            <a:ext cx="5505001" cy="4459748"/>
          </a:xfrm>
          <a:prstGeom prst="rect">
            <a:avLst/>
          </a:prstGeom>
        </p:spPr>
      </p:pic>
    </p:spTree>
    <p:extLst>
      <p:ext uri="{BB962C8B-B14F-4D97-AF65-F5344CB8AC3E}">
        <p14:creationId xmlns:p14="http://schemas.microsoft.com/office/powerpoint/2010/main" val="1372539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4761</TotalTime>
  <Words>4991</Words>
  <Application>Microsoft Office PowerPoint</Application>
  <PresentationFormat>Widescreen</PresentationFormat>
  <Paragraphs>455</Paragraphs>
  <Slides>47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Times New Roman</vt:lpstr>
      <vt:lpstr>Wingdings</vt:lpstr>
      <vt:lpstr>Office Theme</vt:lpstr>
      <vt:lpstr>PowerPoint Presentation</vt:lpstr>
      <vt:lpstr>           Key to Success</vt:lpstr>
      <vt:lpstr>Class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Ammar Al Mhdawi</dc:creator>
  <cp:lastModifiedBy>Ammar Al-Mhdawi</cp:lastModifiedBy>
  <cp:revision>672</cp:revision>
  <dcterms:created xsi:type="dcterms:W3CDTF">2021-06-02T21:42:23Z</dcterms:created>
  <dcterms:modified xsi:type="dcterms:W3CDTF">2021-11-25T12:47:38Z</dcterms:modified>
</cp:coreProperties>
</file>